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4"/>
  </p:notesMasterIdLst>
  <p:sldIdLst>
    <p:sldId id="277" r:id="rId3"/>
    <p:sldId id="306" r:id="rId4"/>
    <p:sldId id="308" r:id="rId5"/>
    <p:sldId id="307" r:id="rId6"/>
    <p:sldId id="309" r:id="rId7"/>
    <p:sldId id="310" r:id="rId8"/>
    <p:sldId id="311" r:id="rId9"/>
    <p:sldId id="312"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30" r:id="rId25"/>
    <p:sldId id="331"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7" r:id="rId40"/>
    <p:sldId id="348" r:id="rId41"/>
    <p:sldId id="349" r:id="rId42"/>
    <p:sldId id="350" r:id="rId43"/>
    <p:sldId id="351" r:id="rId44"/>
    <p:sldId id="352" r:id="rId45"/>
    <p:sldId id="354" r:id="rId46"/>
    <p:sldId id="355" r:id="rId47"/>
    <p:sldId id="353" r:id="rId48"/>
    <p:sldId id="346"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29" r:id="rId62"/>
    <p:sldId id="27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06"/>
            <p14:sldId id="308"/>
            <p14:sldId id="307"/>
            <p14:sldId id="309"/>
            <p14:sldId id="310"/>
            <p14:sldId id="311"/>
            <p14:sldId id="312"/>
            <p14:sldId id="315"/>
            <p14:sldId id="316"/>
            <p14:sldId id="317"/>
            <p14:sldId id="318"/>
            <p14:sldId id="319"/>
            <p14:sldId id="320"/>
            <p14:sldId id="321"/>
            <p14:sldId id="322"/>
            <p14:sldId id="323"/>
            <p14:sldId id="324"/>
            <p14:sldId id="325"/>
            <p14:sldId id="326"/>
            <p14:sldId id="327"/>
            <p14:sldId id="328"/>
            <p14:sldId id="330"/>
            <p14:sldId id="331"/>
            <p14:sldId id="333"/>
            <p14:sldId id="334"/>
            <p14:sldId id="335"/>
            <p14:sldId id="336"/>
            <p14:sldId id="337"/>
            <p14:sldId id="338"/>
            <p14:sldId id="339"/>
            <p14:sldId id="340"/>
            <p14:sldId id="341"/>
            <p14:sldId id="342"/>
            <p14:sldId id="343"/>
            <p14:sldId id="344"/>
            <p14:sldId id="345"/>
            <p14:sldId id="347"/>
            <p14:sldId id="348"/>
            <p14:sldId id="349"/>
            <p14:sldId id="350"/>
            <p14:sldId id="351"/>
            <p14:sldId id="352"/>
            <p14:sldId id="354"/>
            <p14:sldId id="355"/>
            <p14:sldId id="353"/>
            <p14:sldId id="346"/>
            <p14:sldId id="356"/>
            <p14:sldId id="357"/>
            <p14:sldId id="358"/>
            <p14:sldId id="359"/>
            <p14:sldId id="360"/>
            <p14:sldId id="361"/>
            <p14:sldId id="362"/>
            <p14:sldId id="363"/>
            <p14:sldId id="364"/>
            <p14:sldId id="365"/>
            <p14:sldId id="366"/>
            <p14:sldId id="367"/>
            <p14:sldId id="329"/>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54" autoAdjust="0"/>
    <p:restoredTop sz="89825" autoAdjust="0"/>
  </p:normalViewPr>
  <p:slideViewPr>
    <p:cSldViewPr>
      <p:cViewPr varScale="1">
        <p:scale>
          <a:sx n="76" d="100"/>
          <a:sy n="76" d="100"/>
        </p:scale>
        <p:origin x="108" y="33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th-TH"/>
        </a:p>
      </c:txPr>
    </c:title>
    <c:autoTitleDeleted val="0"/>
    <c:plotArea>
      <c:layout/>
      <c:barChart>
        <c:barDir val="col"/>
        <c:grouping val="clustered"/>
        <c:varyColors val="0"/>
        <c:ser>
          <c:idx val="0"/>
          <c:order val="0"/>
          <c:tx>
            <c:strRef>
              <c:f>Sheet1!$B$1</c:f>
              <c:strCache>
                <c:ptCount val="1"/>
                <c:pt idx="0">
                  <c:v>ค่าคะแนน KRS สพฐ.</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5"/>
            <c:invertIfNegative val="0"/>
            <c:bubble3D val="0"/>
          </c:dPt>
          <c:dPt>
            <c:idx val="6"/>
            <c:invertIfNegative val="0"/>
            <c:bubble3D val="0"/>
            <c:spPr>
              <a:solidFill>
                <a:srgbClr val="0070C0"/>
              </a:solidFill>
              <a:ln>
                <a:noFill/>
              </a:ln>
              <a:effectLst>
                <a:outerShdw blurRad="40000" dist="23000" dir="5400000" rotWithShape="0">
                  <a:srgbClr val="000000">
                    <a:alpha val="35000"/>
                  </a:srgbClr>
                </a:outerShdw>
              </a:effectLst>
            </c:spPr>
          </c:dPt>
          <c:dLbls>
            <c:dLbl>
              <c:idx val="5"/>
              <c:tx>
                <c:rich>
                  <a:bodyPr/>
                  <a:lstStyle/>
                  <a:p>
                    <a:r>
                      <a:rPr lang="en-US" dirty="0" smtClean="0"/>
                      <a:t>3.0769</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fld id="{6AA0947C-FD8E-4456-AFB5-18C7A2F7C381}"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3.8570000000000002</c:v>
                </c:pt>
                <c:pt idx="1">
                  <c:v>3.9238</c:v>
                </c:pt>
                <c:pt idx="2">
                  <c:v>4.2091000000000003</c:v>
                </c:pt>
                <c:pt idx="3">
                  <c:v>3.6383000000000001</c:v>
                </c:pt>
                <c:pt idx="4">
                  <c:v>3.6633</c:v>
                </c:pt>
                <c:pt idx="5">
                  <c:v>3.4931999999999999</c:v>
                </c:pt>
                <c:pt idx="6">
                  <c:v>4.1041999999999996</c:v>
                </c:pt>
              </c:numCache>
            </c:numRef>
          </c:val>
        </c:ser>
        <c:dLbls>
          <c:showLegendKey val="0"/>
          <c:showVal val="0"/>
          <c:showCatName val="0"/>
          <c:showSerName val="0"/>
          <c:showPercent val="0"/>
          <c:showBubbleSize val="0"/>
        </c:dLbls>
        <c:gapWidth val="100"/>
        <c:overlap val="-24"/>
        <c:axId val="275996464"/>
        <c:axId val="275998816"/>
      </c:barChart>
      <c:catAx>
        <c:axId val="27599646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th-TH"/>
          </a:p>
        </c:txPr>
        <c:crossAx val="275998816"/>
        <c:crosses val="autoZero"/>
        <c:auto val="1"/>
        <c:lblAlgn val="ctr"/>
        <c:lblOffset val="100"/>
        <c:noMultiLvlLbl val="0"/>
      </c:catAx>
      <c:valAx>
        <c:axId val="275998816"/>
        <c:scaling>
          <c:orientation val="minMax"/>
          <c:max val="5"/>
          <c:min val="1"/>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 spcFirstLastPara="1" vertOverflow="ellipsis"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th-TH"/>
          </a:p>
        </c:txPr>
        <c:crossAx val="27599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h-T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th-TH"/>
        </a:p>
      </c:txPr>
    </c:title>
    <c:autoTitleDeleted val="0"/>
    <c:plotArea>
      <c:layout/>
      <c:barChart>
        <c:barDir val="col"/>
        <c:grouping val="clustered"/>
        <c:varyColors val="0"/>
        <c:ser>
          <c:idx val="0"/>
          <c:order val="0"/>
          <c:tx>
            <c:strRef>
              <c:f>Sheet1!$B$1</c:f>
              <c:strCache>
                <c:ptCount val="1"/>
                <c:pt idx="0">
                  <c:v>ค่าคะแนน ARS สพฐ.</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dPt>
          <c:dPt>
            <c:idx val="5"/>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2553</c:v>
                </c:pt>
                <c:pt idx="1">
                  <c:v>2554</c:v>
                </c:pt>
                <c:pt idx="2">
                  <c:v>2555</c:v>
                </c:pt>
                <c:pt idx="3">
                  <c:v>2556</c:v>
                </c:pt>
                <c:pt idx="4">
                  <c:v>2557</c:v>
                </c:pt>
                <c:pt idx="5">
                  <c:v>2558</c:v>
                </c:pt>
              </c:numCache>
            </c:numRef>
          </c:cat>
          <c:val>
            <c:numRef>
              <c:f>Sheet1!$B$2:$B$7</c:f>
              <c:numCache>
                <c:formatCode>General</c:formatCode>
                <c:ptCount val="6"/>
                <c:pt idx="0">
                  <c:v>4.0968299999999997</c:v>
                </c:pt>
                <c:pt idx="1">
                  <c:v>3.9548199999999998</c:v>
                </c:pt>
                <c:pt idx="2">
                  <c:v>3.6137999999999999</c:v>
                </c:pt>
                <c:pt idx="3">
                  <c:v>4.2005999999999997</c:v>
                </c:pt>
                <c:pt idx="4">
                  <c:v>4.2392000000000003</c:v>
                </c:pt>
                <c:pt idx="5">
                  <c:v>4.3460999999999999</c:v>
                </c:pt>
              </c:numCache>
            </c:numRef>
          </c:val>
        </c:ser>
        <c:dLbls>
          <c:showLegendKey val="0"/>
          <c:showVal val="0"/>
          <c:showCatName val="0"/>
          <c:showSerName val="0"/>
          <c:showPercent val="0"/>
          <c:showBubbleSize val="0"/>
        </c:dLbls>
        <c:gapWidth val="100"/>
        <c:overlap val="-24"/>
        <c:axId val="308830488"/>
        <c:axId val="310813984"/>
      </c:barChart>
      <c:catAx>
        <c:axId val="308830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th-TH"/>
          </a:p>
        </c:txPr>
        <c:crossAx val="310813984"/>
        <c:crosses val="autoZero"/>
        <c:auto val="1"/>
        <c:lblAlgn val="ctr"/>
        <c:lblOffset val="100"/>
        <c:noMultiLvlLbl val="0"/>
      </c:catAx>
      <c:valAx>
        <c:axId val="310813984"/>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 spcFirstLastPara="1" vertOverflow="ellipsis" wrap="square" anchor="ctr" anchorCtr="1"/>
          <a:lstStyle/>
          <a:p>
            <a:pPr>
              <a:defRPr sz="1197"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th-TH"/>
          </a:p>
        </c:txPr>
        <c:crossAx val="3088304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th-T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th-TH" dirty="0"/>
              <a:t>ค่าเฉลี่ย </a:t>
            </a:r>
            <a:r>
              <a:rPr lang="en-US" dirty="0" smtClean="0"/>
              <a:t>KRS </a:t>
            </a:r>
            <a:r>
              <a:rPr lang="th-TH" dirty="0"/>
              <a:t>สพป. ย้อนหลัง</a:t>
            </a:r>
          </a:p>
        </c:rich>
      </c:tx>
      <c:overlay val="0"/>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3.8653400000000002</c:v>
                </c:pt>
                <c:pt idx="1">
                  <c:v>3.60012</c:v>
                </c:pt>
                <c:pt idx="2">
                  <c:v>4.2838000000000003</c:v>
                </c:pt>
                <c:pt idx="3">
                  <c:v>3.9926900000000001</c:v>
                </c:pt>
                <c:pt idx="4">
                  <c:v>4.3288500000000001</c:v>
                </c:pt>
                <c:pt idx="5">
                  <c:v>3.8861400000000001</c:v>
                </c:pt>
                <c:pt idx="6">
                  <c:v>3.3607900000000002</c:v>
                </c:pt>
              </c:numCache>
            </c:numRef>
          </c:val>
        </c:ser>
        <c:dLbls>
          <c:showLegendKey val="0"/>
          <c:showVal val="0"/>
          <c:showCatName val="0"/>
          <c:showSerName val="0"/>
          <c:showPercent val="0"/>
          <c:showBubbleSize val="0"/>
        </c:dLbls>
        <c:gapWidth val="150"/>
        <c:axId val="355011240"/>
        <c:axId val="355011632"/>
      </c:barChart>
      <c:catAx>
        <c:axId val="355011240"/>
        <c:scaling>
          <c:orientation val="minMax"/>
        </c:scaling>
        <c:delete val="0"/>
        <c:axPos val="b"/>
        <c:numFmt formatCode="General" sourceLinked="1"/>
        <c:majorTickMark val="out"/>
        <c:minorTickMark val="none"/>
        <c:tickLblPos val="nextTo"/>
        <c:crossAx val="355011632"/>
        <c:crosses val="autoZero"/>
        <c:auto val="1"/>
        <c:lblAlgn val="ctr"/>
        <c:lblOffset val="100"/>
        <c:noMultiLvlLbl val="0"/>
      </c:catAx>
      <c:valAx>
        <c:axId val="355011632"/>
        <c:scaling>
          <c:orientation val="minMax"/>
          <c:max val="5"/>
          <c:min val="1"/>
        </c:scaling>
        <c:delete val="0"/>
        <c:axPos val="l"/>
        <c:majorGridlines/>
        <c:numFmt formatCode="General" sourceLinked="1"/>
        <c:majorTickMark val="out"/>
        <c:minorTickMark val="none"/>
        <c:tickLblPos val="nextTo"/>
        <c:crossAx val="355011240"/>
        <c:crosses val="autoZero"/>
        <c:crossBetween val="between"/>
        <c:majorUnit val="0.5"/>
      </c:valAx>
    </c:plotArea>
    <c:plotVisOnly val="1"/>
    <c:dispBlanksAs val="zero"/>
    <c:showDLblsOverMax val="0"/>
  </c:chart>
  <c:txPr>
    <a:bodyPr/>
    <a:lstStyle/>
    <a:p>
      <a:pPr>
        <a:defRPr sz="1800">
          <a:latin typeface="Angsana New" pitchFamily="18" charset="-34"/>
          <a:cs typeface="Angsana New" pitchFamily="18" charset="-34"/>
        </a:defRPr>
      </a:pPr>
      <a:endParaRPr lang="th-TH"/>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r>
              <a:rPr lang="th-TH" dirty="0"/>
              <a:t>ค่าเฉลี่ย </a:t>
            </a:r>
            <a:r>
              <a:rPr lang="en-US" dirty="0"/>
              <a:t>KRS </a:t>
            </a:r>
            <a:r>
              <a:rPr lang="th-TH" dirty="0" smtClean="0"/>
              <a:t>สพม. </a:t>
            </a:r>
            <a:r>
              <a:rPr lang="th-TH" dirty="0"/>
              <a:t>ย้อนหลัง</a:t>
            </a:r>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endParaRPr lang="th-TH"/>
        </a:p>
      </c:txPr>
    </c:title>
    <c:autoTitleDeleted val="0"/>
    <c:plotArea>
      <c:layout/>
      <c:barChart>
        <c:barDir val="col"/>
        <c:grouping val="clustered"/>
        <c:varyColors val="0"/>
        <c:ser>
          <c:idx val="0"/>
          <c:order val="0"/>
          <c:tx>
            <c:strRef>
              <c:f>Sheet1!$B$1</c:f>
              <c:strCache>
                <c:ptCount val="1"/>
                <c:pt idx="0">
                  <c:v>ค่าเฉลี่ย KRS สพป. ย้อนหลัง</c:v>
                </c:pt>
              </c:strCache>
            </c:strRef>
          </c:tx>
          <c:spPr>
            <a:solidFill>
              <a:schemeClr val="accent4"/>
            </a:solidFill>
            <a:ln w="9525" cap="flat" cmpd="sng" algn="ctr">
              <a:solidFill>
                <a:schemeClr val="accent4">
                  <a:shade val="50000"/>
                  <a:shade val="95000"/>
                  <a:satMod val="105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2554</c:v>
                </c:pt>
                <c:pt idx="1">
                  <c:v>2555</c:v>
                </c:pt>
                <c:pt idx="2">
                  <c:v>2556</c:v>
                </c:pt>
                <c:pt idx="3">
                  <c:v>2557</c:v>
                </c:pt>
                <c:pt idx="4">
                  <c:v>2558</c:v>
                </c:pt>
              </c:numCache>
            </c:numRef>
          </c:cat>
          <c:val>
            <c:numRef>
              <c:f>Sheet1!$B$2:$B$6</c:f>
              <c:numCache>
                <c:formatCode>General</c:formatCode>
                <c:ptCount val="5"/>
                <c:pt idx="0">
                  <c:v>3.33677</c:v>
                </c:pt>
                <c:pt idx="1">
                  <c:v>3.7147999999999999</c:v>
                </c:pt>
                <c:pt idx="2">
                  <c:v>4.1115899999999996</c:v>
                </c:pt>
                <c:pt idx="3">
                  <c:v>4.1567600000000002</c:v>
                </c:pt>
                <c:pt idx="4">
                  <c:v>3.49783</c:v>
                </c:pt>
              </c:numCache>
            </c:numRef>
          </c:val>
        </c:ser>
        <c:dLbls>
          <c:showLegendKey val="0"/>
          <c:showVal val="0"/>
          <c:showCatName val="0"/>
          <c:showSerName val="0"/>
          <c:showPercent val="0"/>
          <c:showBubbleSize val="0"/>
        </c:dLbls>
        <c:gapWidth val="150"/>
        <c:axId val="354880016"/>
        <c:axId val="354879624"/>
      </c:barChart>
      <c:catAx>
        <c:axId val="354880016"/>
        <c:scaling>
          <c:orientation val="minMax"/>
        </c:scaling>
        <c:delete val="0"/>
        <c:axPos val="b"/>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54879624"/>
        <c:crosses val="autoZero"/>
        <c:auto val="1"/>
        <c:lblAlgn val="ctr"/>
        <c:lblOffset val="100"/>
        <c:noMultiLvlLbl val="0"/>
      </c:catAx>
      <c:valAx>
        <c:axId val="354879624"/>
        <c:scaling>
          <c:orientation val="minMax"/>
          <c:max val="5"/>
          <c:min val="1"/>
        </c:scaling>
        <c:delete val="0"/>
        <c:axPos val="l"/>
        <c:majorGridlines>
          <c:spPr>
            <a:ln w="9525" cap="flat" cmpd="sng" algn="ctr">
              <a:solidFill>
                <a:schemeClr val="dk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54880016"/>
        <c:crosses val="autoZero"/>
        <c:crossBetween val="between"/>
        <c:majorUnit val="0.5"/>
      </c:valAx>
      <c:spPr>
        <a:solidFill>
          <a:schemeClr val="accent4">
            <a:tint val="20000"/>
          </a:schemeClr>
        </a:solidFill>
        <a:ln>
          <a:noFill/>
        </a:ln>
        <a:effectLst/>
      </c:spPr>
    </c:plotArea>
    <c:plotVisOnly val="1"/>
    <c:dispBlanksAs val="zero"/>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sz="1800">
          <a:latin typeface="Angsana New" pitchFamily="18" charset="-34"/>
          <a:cs typeface="Angsana New" pitchFamily="18" charset="-34"/>
        </a:defRPr>
      </a:pPr>
      <a:endParaRPr lang="th-T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r>
              <a:rPr lang="th-TH" dirty="0"/>
              <a:t>ค่าเฉลี่ย </a:t>
            </a:r>
            <a:r>
              <a:rPr lang="en-US" dirty="0" smtClean="0"/>
              <a:t>ARS </a:t>
            </a:r>
            <a:r>
              <a:rPr lang="th-TH" dirty="0"/>
              <a:t>สพป. ย้อนหลัง</a:t>
            </a:r>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endParaRPr lang="th-TH"/>
        </a:p>
      </c:txPr>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spPr>
            <a:solidFill>
              <a:schemeClr val="accent2"/>
            </a:solidFill>
            <a:ln w="9525" cap="flat" cmpd="sng" algn="ctr">
              <a:solidFill>
                <a:schemeClr val="accent2">
                  <a:shade val="50000"/>
                  <a:shade val="95000"/>
                  <a:satMod val="105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4.4886299999999997</c:v>
                </c:pt>
                <c:pt idx="1">
                  <c:v>4.2121300000000002</c:v>
                </c:pt>
                <c:pt idx="2">
                  <c:v>4.0953900000000001</c:v>
                </c:pt>
                <c:pt idx="3">
                  <c:v>4.1836099999999998</c:v>
                </c:pt>
                <c:pt idx="4">
                  <c:v>4.3692500000000001</c:v>
                </c:pt>
                <c:pt idx="5">
                  <c:v>4.3064200000000001</c:v>
                </c:pt>
                <c:pt idx="6">
                  <c:v>4.11843</c:v>
                </c:pt>
              </c:numCache>
            </c:numRef>
          </c:val>
        </c:ser>
        <c:dLbls>
          <c:showLegendKey val="0"/>
          <c:showVal val="0"/>
          <c:showCatName val="0"/>
          <c:showSerName val="0"/>
          <c:showPercent val="0"/>
          <c:showBubbleSize val="0"/>
        </c:dLbls>
        <c:gapWidth val="150"/>
        <c:axId val="313528952"/>
        <c:axId val="313529344"/>
      </c:barChart>
      <c:catAx>
        <c:axId val="313528952"/>
        <c:scaling>
          <c:orientation val="minMax"/>
        </c:scaling>
        <c:delete val="0"/>
        <c:axPos val="b"/>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13529344"/>
        <c:crosses val="autoZero"/>
        <c:auto val="1"/>
        <c:lblAlgn val="ctr"/>
        <c:lblOffset val="100"/>
        <c:noMultiLvlLbl val="0"/>
      </c:catAx>
      <c:valAx>
        <c:axId val="313529344"/>
        <c:scaling>
          <c:orientation val="minMax"/>
          <c:max val="5"/>
          <c:min val="1"/>
        </c:scaling>
        <c:delete val="0"/>
        <c:axPos val="l"/>
        <c:majorGridlines>
          <c:spPr>
            <a:ln w="9525" cap="flat" cmpd="sng" algn="ctr">
              <a:solidFill>
                <a:schemeClr val="dk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13528952"/>
        <c:crosses val="autoZero"/>
        <c:crossBetween val="between"/>
        <c:majorUnit val="0.5"/>
      </c:valAx>
      <c:spPr>
        <a:solidFill>
          <a:schemeClr val="accent2">
            <a:tint val="20000"/>
          </a:schemeClr>
        </a:solidFill>
        <a:ln>
          <a:noFill/>
        </a:ln>
        <a:effectLst/>
      </c:spPr>
    </c:plotArea>
    <c:plotVisOnly val="1"/>
    <c:dispBlanksAs val="zero"/>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sz="1800">
          <a:latin typeface="Angsana New" pitchFamily="18" charset="-34"/>
          <a:cs typeface="Angsana New" pitchFamily="18" charset="-34"/>
        </a:defRPr>
      </a:pPr>
      <a:endParaRPr lang="th-T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r>
              <a:rPr lang="th-TH" dirty="0"/>
              <a:t>ค่าเฉลี่ย </a:t>
            </a:r>
            <a:r>
              <a:rPr lang="en-US" dirty="0" smtClean="0"/>
              <a:t>ARS </a:t>
            </a:r>
            <a:r>
              <a:rPr lang="th-TH" dirty="0"/>
              <a:t>สพม. ย้อนหลัง</a:t>
            </a:r>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endParaRPr lang="th-TH"/>
        </a:p>
      </c:txPr>
    </c:title>
    <c:autoTitleDeleted val="0"/>
    <c:plotArea>
      <c:layout/>
      <c:barChart>
        <c:barDir val="col"/>
        <c:grouping val="clustered"/>
        <c:varyColors val="0"/>
        <c:ser>
          <c:idx val="0"/>
          <c:order val="0"/>
          <c:tx>
            <c:strRef>
              <c:f>Sheet1!$B$1</c:f>
              <c:strCache>
                <c:ptCount val="1"/>
                <c:pt idx="0">
                  <c:v>ค่าเฉลี่ย KRS สพม. ย้อนหลัง</c:v>
                </c:pt>
              </c:strCache>
            </c:strRef>
          </c:tx>
          <c:spPr>
            <a:solidFill>
              <a:schemeClr val="accent5"/>
            </a:solidFill>
            <a:ln w="9525" cap="flat" cmpd="sng" algn="ctr">
              <a:solidFill>
                <a:schemeClr val="accent5">
                  <a:shade val="50000"/>
                  <a:shade val="95000"/>
                  <a:satMod val="105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2554</c:v>
                </c:pt>
                <c:pt idx="1">
                  <c:v>2555</c:v>
                </c:pt>
                <c:pt idx="2">
                  <c:v>2556</c:v>
                </c:pt>
                <c:pt idx="3">
                  <c:v>2557</c:v>
                </c:pt>
                <c:pt idx="4">
                  <c:v>2558</c:v>
                </c:pt>
              </c:numCache>
            </c:numRef>
          </c:cat>
          <c:val>
            <c:numRef>
              <c:f>Sheet1!$B$2:$B$6</c:f>
              <c:numCache>
                <c:formatCode>General</c:formatCode>
                <c:ptCount val="5"/>
                <c:pt idx="0">
                  <c:v>4.1389100000000001</c:v>
                </c:pt>
                <c:pt idx="1">
                  <c:v>4.1740199999999996</c:v>
                </c:pt>
                <c:pt idx="2">
                  <c:v>4.3797600000000001</c:v>
                </c:pt>
                <c:pt idx="3">
                  <c:v>4.2022199999999996</c:v>
                </c:pt>
                <c:pt idx="4">
                  <c:v>3.8906800000000001</c:v>
                </c:pt>
              </c:numCache>
            </c:numRef>
          </c:val>
        </c:ser>
        <c:dLbls>
          <c:showLegendKey val="0"/>
          <c:showVal val="0"/>
          <c:showCatName val="0"/>
          <c:showSerName val="0"/>
          <c:showPercent val="0"/>
          <c:showBubbleSize val="0"/>
        </c:dLbls>
        <c:gapWidth val="150"/>
        <c:axId val="313531696"/>
        <c:axId val="314207632"/>
      </c:barChart>
      <c:catAx>
        <c:axId val="313531696"/>
        <c:scaling>
          <c:orientation val="minMax"/>
        </c:scaling>
        <c:delete val="0"/>
        <c:axPos val="b"/>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14207632"/>
        <c:crosses val="autoZero"/>
        <c:auto val="1"/>
        <c:lblAlgn val="ctr"/>
        <c:lblOffset val="100"/>
        <c:noMultiLvlLbl val="0"/>
      </c:catAx>
      <c:valAx>
        <c:axId val="314207632"/>
        <c:scaling>
          <c:orientation val="minMax"/>
          <c:max val="5"/>
          <c:min val="1"/>
        </c:scaling>
        <c:delete val="0"/>
        <c:axPos val="l"/>
        <c:majorGridlines>
          <c:spPr>
            <a:ln w="9525" cap="flat" cmpd="sng" algn="ctr">
              <a:solidFill>
                <a:schemeClr val="dk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13531696"/>
        <c:crosses val="autoZero"/>
        <c:crossBetween val="between"/>
        <c:majorUnit val="0.5"/>
      </c:valAx>
      <c:spPr>
        <a:solidFill>
          <a:schemeClr val="accent5">
            <a:tint val="20000"/>
          </a:schemeClr>
        </a:solidFill>
        <a:ln>
          <a:noFill/>
        </a:ln>
        <a:effectLst/>
      </c:spPr>
    </c:plotArea>
    <c:plotVisOnly val="1"/>
    <c:dispBlanksAs val="zero"/>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sz="1800">
          <a:latin typeface="Angsana New" pitchFamily="18" charset="-34"/>
          <a:cs typeface="Angsana New" pitchFamily="18" charset="-34"/>
        </a:defRPr>
      </a:pPr>
      <a:endParaRPr lang="th-T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h-TH"/>
              <a:t>ค่าเฉลี่ย </a:t>
            </a:r>
            <a:r>
              <a:rPr lang="en-US"/>
              <a:t>KRS+ARS </a:t>
            </a:r>
            <a:r>
              <a:rPr lang="th-TH"/>
              <a:t>สพป. ย้อนหลัง</a:t>
            </a: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th-TH"/>
        </a:p>
      </c:txPr>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4.1769800000000004</c:v>
                </c:pt>
                <c:pt idx="1">
                  <c:v>4.3054500000000004</c:v>
                </c:pt>
                <c:pt idx="2">
                  <c:v>4.1896100000000001</c:v>
                </c:pt>
                <c:pt idx="3">
                  <c:v>4.0881499999999997</c:v>
                </c:pt>
                <c:pt idx="4">
                  <c:v>4.3490500000000001</c:v>
                </c:pt>
                <c:pt idx="5">
                  <c:v>4.0962800000000001</c:v>
                </c:pt>
                <c:pt idx="6">
                  <c:v>3.73332</c:v>
                </c:pt>
              </c:numCache>
            </c:numRef>
          </c:val>
        </c:ser>
        <c:dLbls>
          <c:showLegendKey val="0"/>
          <c:showVal val="0"/>
          <c:showCatName val="0"/>
          <c:showSerName val="0"/>
          <c:showPercent val="0"/>
          <c:showBubbleSize val="0"/>
        </c:dLbls>
        <c:gapWidth val="199"/>
        <c:axId val="312584136"/>
        <c:axId val="312584528"/>
      </c:barChart>
      <c:catAx>
        <c:axId val="31258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h-TH"/>
          </a:p>
        </c:txPr>
        <c:crossAx val="312584528"/>
        <c:crosses val="autoZero"/>
        <c:auto val="1"/>
        <c:lblAlgn val="ctr"/>
        <c:lblOffset val="100"/>
        <c:noMultiLvlLbl val="0"/>
      </c:catAx>
      <c:valAx>
        <c:axId val="312584528"/>
        <c:scaling>
          <c:orientation val="minMax"/>
          <c:max val="5"/>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h-TH"/>
          </a:p>
        </c:txPr>
        <c:crossAx val="312584136"/>
        <c:crosses val="autoZero"/>
        <c:crossBetween val="between"/>
        <c:majorUnit val="0.5"/>
      </c:valAx>
      <c:spPr>
        <a:noFill/>
        <a:ln>
          <a:noFill/>
        </a:ln>
        <a:effectLst/>
      </c:spPr>
    </c:plotArea>
    <c:plotVisOnly val="1"/>
    <c:dispBlanksAs val="zero"/>
    <c:showDLblsOverMax val="0"/>
  </c:chart>
  <c:spPr>
    <a:noFill/>
    <a:ln>
      <a:noFill/>
    </a:ln>
    <a:effectLst/>
  </c:spPr>
  <c:txPr>
    <a:bodyPr/>
    <a:lstStyle/>
    <a:p>
      <a:pPr>
        <a:defRPr/>
      </a:pPr>
      <a:endParaRPr lang="th-T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th-TH" dirty="0"/>
              <a:t>ค่าเฉลี่ย </a:t>
            </a:r>
            <a:r>
              <a:rPr lang="en-US" dirty="0" smtClean="0"/>
              <a:t>KRS+ARS </a:t>
            </a:r>
            <a:r>
              <a:rPr lang="th-TH" dirty="0" smtClean="0"/>
              <a:t>สพม. </a:t>
            </a:r>
            <a:r>
              <a:rPr lang="th-TH" dirty="0"/>
              <a:t>ย้อนหลัง</a:t>
            </a:r>
          </a:p>
        </c:rich>
      </c:tx>
      <c:overlay val="0"/>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spPr>
            <a:solidFill>
              <a:srgbClr val="CC33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2554</c:v>
                </c:pt>
                <c:pt idx="1">
                  <c:v>2555</c:v>
                </c:pt>
                <c:pt idx="2">
                  <c:v>2556</c:v>
                </c:pt>
                <c:pt idx="3">
                  <c:v>2557</c:v>
                </c:pt>
                <c:pt idx="4">
                  <c:v>2558</c:v>
                </c:pt>
              </c:numCache>
            </c:numRef>
          </c:cat>
          <c:val>
            <c:numRef>
              <c:f>Sheet1!$B$2:$B$6</c:f>
              <c:numCache>
                <c:formatCode>General</c:formatCode>
                <c:ptCount val="5"/>
                <c:pt idx="0">
                  <c:v>3.7378399999999998</c:v>
                </c:pt>
                <c:pt idx="1">
                  <c:v>3.7727499999999998</c:v>
                </c:pt>
                <c:pt idx="2">
                  <c:v>4.2456800000000001</c:v>
                </c:pt>
                <c:pt idx="3">
                  <c:v>4.1794900000000004</c:v>
                </c:pt>
                <c:pt idx="4">
                  <c:v>3.6942599999999999</c:v>
                </c:pt>
              </c:numCache>
            </c:numRef>
          </c:val>
        </c:ser>
        <c:dLbls>
          <c:showLegendKey val="0"/>
          <c:showVal val="0"/>
          <c:showCatName val="0"/>
          <c:showSerName val="0"/>
          <c:showPercent val="0"/>
          <c:showBubbleSize val="0"/>
        </c:dLbls>
        <c:gapWidth val="150"/>
        <c:axId val="314205672"/>
        <c:axId val="314206064"/>
      </c:barChart>
      <c:catAx>
        <c:axId val="314205672"/>
        <c:scaling>
          <c:orientation val="minMax"/>
        </c:scaling>
        <c:delete val="0"/>
        <c:axPos val="b"/>
        <c:numFmt formatCode="General" sourceLinked="1"/>
        <c:majorTickMark val="out"/>
        <c:minorTickMark val="none"/>
        <c:tickLblPos val="nextTo"/>
        <c:crossAx val="314206064"/>
        <c:crosses val="autoZero"/>
        <c:auto val="1"/>
        <c:lblAlgn val="ctr"/>
        <c:lblOffset val="100"/>
        <c:noMultiLvlLbl val="0"/>
      </c:catAx>
      <c:valAx>
        <c:axId val="314206064"/>
        <c:scaling>
          <c:orientation val="minMax"/>
          <c:max val="5"/>
          <c:min val="1"/>
        </c:scaling>
        <c:delete val="0"/>
        <c:axPos val="l"/>
        <c:majorGridlines/>
        <c:numFmt formatCode="General" sourceLinked="1"/>
        <c:majorTickMark val="out"/>
        <c:minorTickMark val="none"/>
        <c:tickLblPos val="nextTo"/>
        <c:crossAx val="314205672"/>
        <c:crosses val="autoZero"/>
        <c:crossBetween val="between"/>
        <c:majorUnit val="0.5"/>
      </c:valAx>
    </c:plotArea>
    <c:plotVisOnly val="1"/>
    <c:dispBlanksAs val="zero"/>
    <c:showDLblsOverMax val="0"/>
  </c:chart>
  <c:txPr>
    <a:bodyPr/>
    <a:lstStyle/>
    <a:p>
      <a:pPr>
        <a:defRPr sz="1800">
          <a:latin typeface="Angsana New" pitchFamily="18" charset="-34"/>
          <a:cs typeface="Angsana New" pitchFamily="18" charset="-34"/>
        </a:defRPr>
      </a:pPr>
      <a:endParaRPr lang="th-TH"/>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4.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5.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97587-FBB7-4D1F-847E-C5CA0CE6F383}" type="doc">
      <dgm:prSet loTypeId="urn:microsoft.com/office/officeart/2005/8/layout/equation2" loCatId="process" qsTypeId="urn:microsoft.com/office/officeart/2005/8/quickstyle/simple1" qsCatId="simple" csTypeId="urn:microsoft.com/office/officeart/2005/8/colors/colorful5" csCatId="colorful" phldr="1"/>
      <dgm:spPr/>
    </dgm:pt>
    <dgm:pt modelId="{8F8E5A54-4BCE-4867-BD58-A914F0D98A2D}">
      <dgm:prSet phldrT="[Text]" custT="1"/>
      <dgm:spPr/>
      <dgm:t>
        <a:bodyPr/>
        <a:lstStyle/>
        <a:p>
          <a:r>
            <a:rPr lang="th-TH"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ตัวชี้วัดตาม  คำรับรองการปฏิบัติราชการ</a:t>
          </a:r>
          <a:endParaRPr lang="th-TH"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6DD0DF3-2C6F-44DA-B8CF-8BD13C7390C8}" type="parTrans" cxnId="{9AB485AE-7305-4151-A19F-66669B6ED758}">
      <dgm:prSet/>
      <dgm:spPr/>
      <dgm:t>
        <a:bodyPr/>
        <a:lstStyle/>
        <a:p>
          <a:endParaRPr lang="th-TH"/>
        </a:p>
      </dgm:t>
    </dgm:pt>
    <dgm:pt modelId="{D08F164A-B9DB-45DF-8E7E-73CE6A65F921}" type="sibTrans" cxnId="{9AB485AE-7305-4151-A19F-66669B6ED758}">
      <dgm:prSet/>
      <dgm:spPr/>
      <dgm:t>
        <a:bodyPr/>
        <a:lstStyle/>
        <a:p>
          <a:endParaRPr lang="th-TH"/>
        </a:p>
      </dgm:t>
    </dgm:pt>
    <dgm:pt modelId="{9BEA3658-296E-4A77-B98E-BD776DF815AC}">
      <dgm:prSet phldrT="[Text]" custT="1"/>
      <dgm:spPr/>
      <dgm:t>
        <a:bodyPr/>
        <a:lstStyle/>
        <a:p>
          <a:r>
            <a:rPr lang="th-TH"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ตัวชี้วัดตามแผนปฏิบัติราชการ</a:t>
          </a:r>
          <a:endParaRPr lang="th-TH"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997A422-8624-4058-9277-9C8D464C05C1}" type="parTrans" cxnId="{AF70DD6E-F503-4F6A-86BF-08568FCC6551}">
      <dgm:prSet/>
      <dgm:spPr/>
      <dgm:t>
        <a:bodyPr/>
        <a:lstStyle/>
        <a:p>
          <a:endParaRPr lang="th-TH"/>
        </a:p>
      </dgm:t>
    </dgm:pt>
    <dgm:pt modelId="{7E2B606D-918D-4BD4-AFC4-C68C115C5E2D}" type="sibTrans" cxnId="{AF70DD6E-F503-4F6A-86BF-08568FCC6551}">
      <dgm:prSet/>
      <dgm:spPr/>
      <dgm:t>
        <a:bodyPr/>
        <a:lstStyle/>
        <a:p>
          <a:endParaRPr lang="th-TH"/>
        </a:p>
      </dgm:t>
    </dgm:pt>
    <dgm:pt modelId="{6C440960-B645-406A-AE87-B5F684C69A59}">
      <dgm:prSet phldrT="[Text]" custT="1"/>
      <dgm:spPr/>
      <dgm:t>
        <a:bodyPr/>
        <a:lstStyle/>
        <a:p>
          <a:r>
            <a:rPr lang="th-TH"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กรอบคำรับรองการปฏิบัติราชการ</a:t>
          </a:r>
          <a:endParaRPr lang="th-TH"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07127E5-1291-4E80-B3B1-0A0CAD861193}" type="parTrans" cxnId="{5EC0B027-0327-439C-BC1E-76D417E8A6B6}">
      <dgm:prSet/>
      <dgm:spPr/>
      <dgm:t>
        <a:bodyPr/>
        <a:lstStyle/>
        <a:p>
          <a:endParaRPr lang="th-TH"/>
        </a:p>
      </dgm:t>
    </dgm:pt>
    <dgm:pt modelId="{5EE0982C-51B2-431C-84CE-DA88F2A7CA71}" type="sibTrans" cxnId="{5EC0B027-0327-439C-BC1E-76D417E8A6B6}">
      <dgm:prSet/>
      <dgm:spPr/>
      <dgm:t>
        <a:bodyPr/>
        <a:lstStyle/>
        <a:p>
          <a:endParaRPr lang="th-TH"/>
        </a:p>
      </dgm:t>
    </dgm:pt>
    <dgm:pt modelId="{B26FF16E-7FD5-45EE-A32B-88AD0F4BE6AE}" type="pres">
      <dgm:prSet presAssocID="{67B97587-FBB7-4D1F-847E-C5CA0CE6F383}" presName="Name0" presStyleCnt="0">
        <dgm:presLayoutVars>
          <dgm:dir/>
          <dgm:resizeHandles val="exact"/>
        </dgm:presLayoutVars>
      </dgm:prSet>
      <dgm:spPr/>
    </dgm:pt>
    <dgm:pt modelId="{32C455EB-3234-46B0-98E7-E5E9670E2D0D}" type="pres">
      <dgm:prSet presAssocID="{67B97587-FBB7-4D1F-847E-C5CA0CE6F383}" presName="vNodes" presStyleCnt="0"/>
      <dgm:spPr/>
    </dgm:pt>
    <dgm:pt modelId="{E412AA69-B8A0-452E-A60E-FB10F63D4E25}" type="pres">
      <dgm:prSet presAssocID="{8F8E5A54-4BCE-4867-BD58-A914F0D98A2D}" presName="node" presStyleLbl="node1" presStyleIdx="0" presStyleCnt="3" custScaleX="169745" custScaleY="121765">
        <dgm:presLayoutVars>
          <dgm:bulletEnabled val="1"/>
        </dgm:presLayoutVars>
      </dgm:prSet>
      <dgm:spPr/>
      <dgm:t>
        <a:bodyPr/>
        <a:lstStyle/>
        <a:p>
          <a:endParaRPr lang="th-TH"/>
        </a:p>
      </dgm:t>
    </dgm:pt>
    <dgm:pt modelId="{03997BD2-C494-463A-86C0-AD1BFE47014D}" type="pres">
      <dgm:prSet presAssocID="{D08F164A-B9DB-45DF-8E7E-73CE6A65F921}" presName="spacerT" presStyleCnt="0"/>
      <dgm:spPr/>
    </dgm:pt>
    <dgm:pt modelId="{D8208294-763A-4AD9-84AA-0E9084CC1261}" type="pres">
      <dgm:prSet presAssocID="{D08F164A-B9DB-45DF-8E7E-73CE6A65F921}" presName="sibTrans" presStyleLbl="sibTrans2D1" presStyleIdx="0" presStyleCnt="2"/>
      <dgm:spPr/>
      <dgm:t>
        <a:bodyPr/>
        <a:lstStyle/>
        <a:p>
          <a:endParaRPr lang="th-TH"/>
        </a:p>
      </dgm:t>
    </dgm:pt>
    <dgm:pt modelId="{9A66F9B5-ABE7-4569-952C-4C1FC397DCBC}" type="pres">
      <dgm:prSet presAssocID="{D08F164A-B9DB-45DF-8E7E-73CE6A65F921}" presName="spacerB" presStyleCnt="0"/>
      <dgm:spPr/>
    </dgm:pt>
    <dgm:pt modelId="{90416285-D61E-4F76-8652-3970463DAF5A}" type="pres">
      <dgm:prSet presAssocID="{9BEA3658-296E-4A77-B98E-BD776DF815AC}" presName="node" presStyleLbl="node1" presStyleIdx="1" presStyleCnt="3" custScaleX="169745" custScaleY="129853">
        <dgm:presLayoutVars>
          <dgm:bulletEnabled val="1"/>
        </dgm:presLayoutVars>
      </dgm:prSet>
      <dgm:spPr/>
      <dgm:t>
        <a:bodyPr/>
        <a:lstStyle/>
        <a:p>
          <a:endParaRPr lang="th-TH"/>
        </a:p>
      </dgm:t>
    </dgm:pt>
    <dgm:pt modelId="{E9879553-50CA-4A1E-BE67-8050611C9B8A}" type="pres">
      <dgm:prSet presAssocID="{67B97587-FBB7-4D1F-847E-C5CA0CE6F383}" presName="sibTransLast" presStyleLbl="sibTrans2D1" presStyleIdx="1" presStyleCnt="2"/>
      <dgm:spPr/>
      <dgm:t>
        <a:bodyPr/>
        <a:lstStyle/>
        <a:p>
          <a:endParaRPr lang="th-TH"/>
        </a:p>
      </dgm:t>
    </dgm:pt>
    <dgm:pt modelId="{FD40F129-6F26-493B-B040-396848F7DCE5}" type="pres">
      <dgm:prSet presAssocID="{67B97587-FBB7-4D1F-847E-C5CA0CE6F383}" presName="connectorText" presStyleLbl="sibTrans2D1" presStyleIdx="1" presStyleCnt="2"/>
      <dgm:spPr/>
      <dgm:t>
        <a:bodyPr/>
        <a:lstStyle/>
        <a:p>
          <a:endParaRPr lang="th-TH"/>
        </a:p>
      </dgm:t>
    </dgm:pt>
    <dgm:pt modelId="{7AF4A6F3-6733-4828-98BD-1203BABD90FC}" type="pres">
      <dgm:prSet presAssocID="{67B97587-FBB7-4D1F-847E-C5CA0CE6F383}" presName="lastNode" presStyleLbl="node1" presStyleIdx="2" presStyleCnt="3" custScaleX="136893">
        <dgm:presLayoutVars>
          <dgm:bulletEnabled val="1"/>
        </dgm:presLayoutVars>
      </dgm:prSet>
      <dgm:spPr/>
      <dgm:t>
        <a:bodyPr/>
        <a:lstStyle/>
        <a:p>
          <a:endParaRPr lang="th-TH"/>
        </a:p>
      </dgm:t>
    </dgm:pt>
  </dgm:ptLst>
  <dgm:cxnLst>
    <dgm:cxn modelId="{58EC18B0-EB54-4C17-B006-E13EE14AC913}" type="presOf" srcId="{8F8E5A54-4BCE-4867-BD58-A914F0D98A2D}" destId="{E412AA69-B8A0-452E-A60E-FB10F63D4E25}" srcOrd="0" destOrd="0" presId="urn:microsoft.com/office/officeart/2005/8/layout/equation2"/>
    <dgm:cxn modelId="{8F8CB1BC-E274-4941-9C78-B84993173E9E}" type="presOf" srcId="{D08F164A-B9DB-45DF-8E7E-73CE6A65F921}" destId="{D8208294-763A-4AD9-84AA-0E9084CC1261}" srcOrd="0" destOrd="0" presId="urn:microsoft.com/office/officeart/2005/8/layout/equation2"/>
    <dgm:cxn modelId="{CF5D3DC8-B712-4F5B-8774-4402FC4A8396}" type="presOf" srcId="{7E2B606D-918D-4BD4-AFC4-C68C115C5E2D}" destId="{E9879553-50CA-4A1E-BE67-8050611C9B8A}" srcOrd="0" destOrd="0" presId="urn:microsoft.com/office/officeart/2005/8/layout/equation2"/>
    <dgm:cxn modelId="{5EC0B027-0327-439C-BC1E-76D417E8A6B6}" srcId="{67B97587-FBB7-4D1F-847E-C5CA0CE6F383}" destId="{6C440960-B645-406A-AE87-B5F684C69A59}" srcOrd="2" destOrd="0" parTransId="{507127E5-1291-4E80-B3B1-0A0CAD861193}" sibTransId="{5EE0982C-51B2-431C-84CE-DA88F2A7CA71}"/>
    <dgm:cxn modelId="{B4A7BA0A-4B5D-47F6-A853-11F186FD0F2C}" type="presOf" srcId="{9BEA3658-296E-4A77-B98E-BD776DF815AC}" destId="{90416285-D61E-4F76-8652-3970463DAF5A}" srcOrd="0" destOrd="0" presId="urn:microsoft.com/office/officeart/2005/8/layout/equation2"/>
    <dgm:cxn modelId="{1C538DE4-C63D-41B3-86C3-2E9C956825ED}" type="presOf" srcId="{6C440960-B645-406A-AE87-B5F684C69A59}" destId="{7AF4A6F3-6733-4828-98BD-1203BABD90FC}" srcOrd="0" destOrd="0" presId="urn:microsoft.com/office/officeart/2005/8/layout/equation2"/>
    <dgm:cxn modelId="{9AB485AE-7305-4151-A19F-66669B6ED758}" srcId="{67B97587-FBB7-4D1F-847E-C5CA0CE6F383}" destId="{8F8E5A54-4BCE-4867-BD58-A914F0D98A2D}" srcOrd="0" destOrd="0" parTransId="{26DD0DF3-2C6F-44DA-B8CF-8BD13C7390C8}" sibTransId="{D08F164A-B9DB-45DF-8E7E-73CE6A65F921}"/>
    <dgm:cxn modelId="{056226B5-7819-4F54-9486-3078866120F5}" type="presOf" srcId="{67B97587-FBB7-4D1F-847E-C5CA0CE6F383}" destId="{B26FF16E-7FD5-45EE-A32B-88AD0F4BE6AE}" srcOrd="0" destOrd="0" presId="urn:microsoft.com/office/officeart/2005/8/layout/equation2"/>
    <dgm:cxn modelId="{09A425F7-7E93-4E8D-9076-B50B4A7448B5}" type="presOf" srcId="{7E2B606D-918D-4BD4-AFC4-C68C115C5E2D}" destId="{FD40F129-6F26-493B-B040-396848F7DCE5}" srcOrd="1" destOrd="0" presId="urn:microsoft.com/office/officeart/2005/8/layout/equation2"/>
    <dgm:cxn modelId="{AF70DD6E-F503-4F6A-86BF-08568FCC6551}" srcId="{67B97587-FBB7-4D1F-847E-C5CA0CE6F383}" destId="{9BEA3658-296E-4A77-B98E-BD776DF815AC}" srcOrd="1" destOrd="0" parTransId="{4997A422-8624-4058-9277-9C8D464C05C1}" sibTransId="{7E2B606D-918D-4BD4-AFC4-C68C115C5E2D}"/>
    <dgm:cxn modelId="{D1231F8F-D3FA-4F70-8F55-671340B5BEF6}" type="presParOf" srcId="{B26FF16E-7FD5-45EE-A32B-88AD0F4BE6AE}" destId="{32C455EB-3234-46B0-98E7-E5E9670E2D0D}" srcOrd="0" destOrd="0" presId="urn:microsoft.com/office/officeart/2005/8/layout/equation2"/>
    <dgm:cxn modelId="{0B11795F-B749-4CEF-A439-A2B49D2A3965}" type="presParOf" srcId="{32C455EB-3234-46B0-98E7-E5E9670E2D0D}" destId="{E412AA69-B8A0-452E-A60E-FB10F63D4E25}" srcOrd="0" destOrd="0" presId="urn:microsoft.com/office/officeart/2005/8/layout/equation2"/>
    <dgm:cxn modelId="{F6FA2736-2BA1-4EBA-995F-724A527F5448}" type="presParOf" srcId="{32C455EB-3234-46B0-98E7-E5E9670E2D0D}" destId="{03997BD2-C494-463A-86C0-AD1BFE47014D}" srcOrd="1" destOrd="0" presId="urn:microsoft.com/office/officeart/2005/8/layout/equation2"/>
    <dgm:cxn modelId="{86E72F4D-39EC-4C59-97AF-1300BFC46DC9}" type="presParOf" srcId="{32C455EB-3234-46B0-98E7-E5E9670E2D0D}" destId="{D8208294-763A-4AD9-84AA-0E9084CC1261}" srcOrd="2" destOrd="0" presId="urn:microsoft.com/office/officeart/2005/8/layout/equation2"/>
    <dgm:cxn modelId="{372D2A59-5793-43FC-91EB-697AC443C87B}" type="presParOf" srcId="{32C455EB-3234-46B0-98E7-E5E9670E2D0D}" destId="{9A66F9B5-ABE7-4569-952C-4C1FC397DCBC}" srcOrd="3" destOrd="0" presId="urn:microsoft.com/office/officeart/2005/8/layout/equation2"/>
    <dgm:cxn modelId="{066FC19A-19F0-4415-A4D9-15ADAC34F437}" type="presParOf" srcId="{32C455EB-3234-46B0-98E7-E5E9670E2D0D}" destId="{90416285-D61E-4F76-8652-3970463DAF5A}" srcOrd="4" destOrd="0" presId="urn:microsoft.com/office/officeart/2005/8/layout/equation2"/>
    <dgm:cxn modelId="{3424A753-CA7E-4DC7-8BC9-4E322BAC2ADE}" type="presParOf" srcId="{B26FF16E-7FD5-45EE-A32B-88AD0F4BE6AE}" destId="{E9879553-50CA-4A1E-BE67-8050611C9B8A}" srcOrd="1" destOrd="0" presId="urn:microsoft.com/office/officeart/2005/8/layout/equation2"/>
    <dgm:cxn modelId="{44DC2DA3-B6A2-4654-A3C9-4719A91B43D8}" type="presParOf" srcId="{E9879553-50CA-4A1E-BE67-8050611C9B8A}" destId="{FD40F129-6F26-493B-B040-396848F7DCE5}" srcOrd="0" destOrd="0" presId="urn:microsoft.com/office/officeart/2005/8/layout/equation2"/>
    <dgm:cxn modelId="{8CE3575D-B112-4364-8588-4E3371ED68AD}" type="presParOf" srcId="{B26FF16E-7FD5-45EE-A32B-88AD0F4BE6AE}" destId="{7AF4A6F3-6733-4828-98BD-1203BABD90F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86683-3D48-4B82-966D-6962F23D1CA5}" type="doc">
      <dgm:prSet loTypeId="urn:microsoft.com/office/officeart/2005/8/layout/matrix1" loCatId="matrix" qsTypeId="urn:microsoft.com/office/officeart/2005/8/quickstyle/simple1" qsCatId="simple" csTypeId="urn:microsoft.com/office/officeart/2005/8/colors/accent1_5" csCatId="accent1" phldr="1"/>
      <dgm:spPr/>
      <dgm:t>
        <a:bodyPr/>
        <a:lstStyle/>
        <a:p>
          <a:endParaRPr lang="th-TH"/>
        </a:p>
      </dgm:t>
    </dgm:pt>
    <dgm:pt modelId="{1238C4D2-DB2E-4ECA-9486-A365E0E60E55}">
      <dgm:prSet phldrT="[Text]" custT="1"/>
      <dgm:spPr/>
      <dgm:t>
        <a:bodyPr/>
        <a:lstStyle/>
        <a:p>
          <a:r>
            <a:rPr lang="en-US" sz="3600" b="1" dirty="0" smtClean="0">
              <a:latin typeface="Tahoma" panose="020B0604030504040204" pitchFamily="34" charset="0"/>
              <a:ea typeface="Tahoma" panose="020B0604030504040204" pitchFamily="34" charset="0"/>
              <a:cs typeface="Tahoma" panose="020B0604030504040204" pitchFamily="34" charset="0"/>
            </a:rPr>
            <a:t>ARS</a:t>
          </a:r>
          <a:endParaRPr lang="th-TH" sz="3600" b="1" dirty="0">
            <a:latin typeface="Tahoma" panose="020B0604030504040204" pitchFamily="34" charset="0"/>
            <a:ea typeface="Tahoma" panose="020B0604030504040204" pitchFamily="34" charset="0"/>
            <a:cs typeface="Tahoma" panose="020B0604030504040204" pitchFamily="34" charset="0"/>
          </a:endParaRPr>
        </a:p>
      </dgm:t>
    </dgm:pt>
    <dgm:pt modelId="{FD875DBC-005D-4595-BEFD-83F06E6602B8}" type="parTrans" cxnId="{D6280C9B-BC62-45E9-8A62-83836C52F9B7}">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B9D7EDD-A7A1-4B87-8652-BFACBFD68E08}" type="sibTrans" cxnId="{D6280C9B-BC62-45E9-8A62-83836C52F9B7}">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B56BE35-F189-4D13-9647-B4E860F2EE66}">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4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การพัฒนาระบบการบริหารจัดการ</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7DE7DE3-0BA0-4156-8C12-83E5D4AD6DCE}" type="parTrans" cxnId="{044E01E9-818F-4B65-A603-911E88A803C2}">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588CC2B-D5D6-49E3-9F6C-92643F4AE5C6}" type="sibTrans" cxnId="{044E01E9-818F-4B65-A603-911E88A803C2}">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F051B99-359B-4239-953A-66292296F1CE}">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1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การพัฒนาคุณภาพผู้เรียนในระดับการศึกษาขั้นพื้นฐาน</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27DBE2E-239C-4B89-967A-DC465C90C4BC}" type="parTrans" cxnId="{59D1ADEC-9FAC-4441-B788-94BC84FF3B85}">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026BC4C-30B6-42C5-BCF2-DA38F116EC3F}" type="sibTrans" cxnId="{59D1ADEC-9FAC-4441-B788-94BC84FF3B85}">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F70876C-EE1D-4C7F-8880-04534447B57A}">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3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การพัฒนาคุณภาพครูและบุคลากรทางการศึกษา</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B9C6ADE-9DBC-44D3-833D-7C3DE5B5881C}" type="parTrans" cxnId="{05F5A1B3-CB37-436B-AD9A-B156132C4521}">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1704C16-8423-42D6-9B60-5A3EB56F40CB}" type="sibTrans" cxnId="{05F5A1B3-CB37-436B-AD9A-B156132C4521}">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3D91F93-3D98-4997-88C0-17D59AAE8CBC}">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2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เพิ่มโอกาสการเข้าถึงบริการการศึกษาขั้นพื้นฐานให้ทั่วถึงครอบคลุมผู้เรียนให้ได้รับโอกาสในการพัฒนาเต็มตารมศํกยภาพและมีคุณภาพ</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47886B6-EF10-4CCF-8892-9300175A1047}" type="parTrans" cxnId="{48011E0D-C657-481E-8B7D-A357D023678F}">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6B3C06D-5BB2-4AFB-8744-AE908E5FABC3}" type="sibTrans" cxnId="{48011E0D-C657-481E-8B7D-A357D023678F}">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632FE75-87D3-4041-AFD3-D8B4A934F8B7}" type="pres">
      <dgm:prSet presAssocID="{CA086683-3D48-4B82-966D-6962F23D1CA5}" presName="diagram" presStyleCnt="0">
        <dgm:presLayoutVars>
          <dgm:chMax val="1"/>
          <dgm:dir/>
          <dgm:animLvl val="ctr"/>
          <dgm:resizeHandles val="exact"/>
        </dgm:presLayoutVars>
      </dgm:prSet>
      <dgm:spPr/>
      <dgm:t>
        <a:bodyPr/>
        <a:lstStyle/>
        <a:p>
          <a:endParaRPr lang="th-TH"/>
        </a:p>
      </dgm:t>
    </dgm:pt>
    <dgm:pt modelId="{C9D9409E-A4EB-49A8-B29C-A7D6D1AE60A9}" type="pres">
      <dgm:prSet presAssocID="{CA086683-3D48-4B82-966D-6962F23D1CA5}" presName="matrix" presStyleCnt="0"/>
      <dgm:spPr/>
    </dgm:pt>
    <dgm:pt modelId="{6EF97AEB-5E46-419C-8B94-AB07235634C6}" type="pres">
      <dgm:prSet presAssocID="{CA086683-3D48-4B82-966D-6962F23D1CA5}" presName="tile1" presStyleLbl="node1" presStyleIdx="0" presStyleCnt="4" custLinFactNeighborX="0"/>
      <dgm:spPr/>
      <dgm:t>
        <a:bodyPr/>
        <a:lstStyle/>
        <a:p>
          <a:endParaRPr lang="th-TH"/>
        </a:p>
      </dgm:t>
    </dgm:pt>
    <dgm:pt modelId="{7188BE30-A00A-44C5-923B-2014C1685F5D}" type="pres">
      <dgm:prSet presAssocID="{CA086683-3D48-4B82-966D-6962F23D1CA5}" presName="tile1text" presStyleLbl="node1" presStyleIdx="0" presStyleCnt="4">
        <dgm:presLayoutVars>
          <dgm:chMax val="0"/>
          <dgm:chPref val="0"/>
          <dgm:bulletEnabled val="1"/>
        </dgm:presLayoutVars>
      </dgm:prSet>
      <dgm:spPr/>
      <dgm:t>
        <a:bodyPr/>
        <a:lstStyle/>
        <a:p>
          <a:endParaRPr lang="th-TH"/>
        </a:p>
      </dgm:t>
    </dgm:pt>
    <dgm:pt modelId="{713FB762-E769-4851-B2A6-5CF360EFB9D8}" type="pres">
      <dgm:prSet presAssocID="{CA086683-3D48-4B82-966D-6962F23D1CA5}" presName="tile2" presStyleLbl="node1" presStyleIdx="1" presStyleCnt="4"/>
      <dgm:spPr/>
      <dgm:t>
        <a:bodyPr/>
        <a:lstStyle/>
        <a:p>
          <a:endParaRPr lang="th-TH"/>
        </a:p>
      </dgm:t>
    </dgm:pt>
    <dgm:pt modelId="{D4BBF5D3-5D29-47C6-A867-54035AD0EF6F}" type="pres">
      <dgm:prSet presAssocID="{CA086683-3D48-4B82-966D-6962F23D1CA5}" presName="tile2text" presStyleLbl="node1" presStyleIdx="1" presStyleCnt="4">
        <dgm:presLayoutVars>
          <dgm:chMax val="0"/>
          <dgm:chPref val="0"/>
          <dgm:bulletEnabled val="1"/>
        </dgm:presLayoutVars>
      </dgm:prSet>
      <dgm:spPr/>
      <dgm:t>
        <a:bodyPr/>
        <a:lstStyle/>
        <a:p>
          <a:endParaRPr lang="th-TH"/>
        </a:p>
      </dgm:t>
    </dgm:pt>
    <dgm:pt modelId="{5A5BE103-305D-404F-99DF-146C17B77115}" type="pres">
      <dgm:prSet presAssocID="{CA086683-3D48-4B82-966D-6962F23D1CA5}" presName="tile3" presStyleLbl="node1" presStyleIdx="2" presStyleCnt="4"/>
      <dgm:spPr/>
      <dgm:t>
        <a:bodyPr/>
        <a:lstStyle/>
        <a:p>
          <a:endParaRPr lang="th-TH"/>
        </a:p>
      </dgm:t>
    </dgm:pt>
    <dgm:pt modelId="{481EFCF9-4F59-444E-A620-97A5CC420155}" type="pres">
      <dgm:prSet presAssocID="{CA086683-3D48-4B82-966D-6962F23D1CA5}" presName="tile3text" presStyleLbl="node1" presStyleIdx="2" presStyleCnt="4">
        <dgm:presLayoutVars>
          <dgm:chMax val="0"/>
          <dgm:chPref val="0"/>
          <dgm:bulletEnabled val="1"/>
        </dgm:presLayoutVars>
      </dgm:prSet>
      <dgm:spPr/>
      <dgm:t>
        <a:bodyPr/>
        <a:lstStyle/>
        <a:p>
          <a:endParaRPr lang="th-TH"/>
        </a:p>
      </dgm:t>
    </dgm:pt>
    <dgm:pt modelId="{6A08C520-6D76-44D4-9C7B-96A57ED1D607}" type="pres">
      <dgm:prSet presAssocID="{CA086683-3D48-4B82-966D-6962F23D1CA5}" presName="tile4" presStyleLbl="node1" presStyleIdx="3" presStyleCnt="4"/>
      <dgm:spPr/>
      <dgm:t>
        <a:bodyPr/>
        <a:lstStyle/>
        <a:p>
          <a:endParaRPr lang="th-TH"/>
        </a:p>
      </dgm:t>
    </dgm:pt>
    <dgm:pt modelId="{3491C02B-4F06-49D3-870E-F48D58F25237}" type="pres">
      <dgm:prSet presAssocID="{CA086683-3D48-4B82-966D-6962F23D1CA5}" presName="tile4text" presStyleLbl="node1" presStyleIdx="3" presStyleCnt="4">
        <dgm:presLayoutVars>
          <dgm:chMax val="0"/>
          <dgm:chPref val="0"/>
          <dgm:bulletEnabled val="1"/>
        </dgm:presLayoutVars>
      </dgm:prSet>
      <dgm:spPr/>
      <dgm:t>
        <a:bodyPr/>
        <a:lstStyle/>
        <a:p>
          <a:endParaRPr lang="th-TH"/>
        </a:p>
      </dgm:t>
    </dgm:pt>
    <dgm:pt modelId="{B05F4439-06B3-497A-AB94-50FB70E7F33E}" type="pres">
      <dgm:prSet presAssocID="{CA086683-3D48-4B82-966D-6962F23D1CA5}" presName="centerTile" presStyleLbl="fgShp" presStyleIdx="0" presStyleCnt="1">
        <dgm:presLayoutVars>
          <dgm:chMax val="0"/>
          <dgm:chPref val="0"/>
        </dgm:presLayoutVars>
      </dgm:prSet>
      <dgm:spPr/>
      <dgm:t>
        <a:bodyPr/>
        <a:lstStyle/>
        <a:p>
          <a:endParaRPr lang="th-TH"/>
        </a:p>
      </dgm:t>
    </dgm:pt>
  </dgm:ptLst>
  <dgm:cxnLst>
    <dgm:cxn modelId="{8A3F862B-36DD-4117-843A-835DA3C1C270}" type="presOf" srcId="{CA086683-3D48-4B82-966D-6962F23D1CA5}" destId="{2632FE75-87D3-4041-AFD3-D8B4A934F8B7}" srcOrd="0" destOrd="0" presId="urn:microsoft.com/office/officeart/2005/8/layout/matrix1"/>
    <dgm:cxn modelId="{7593599D-6469-48D2-A5AA-2184EDE11D21}" type="presOf" srcId="{AF051B99-359B-4239-953A-66292296F1CE}" destId="{D4BBF5D3-5D29-47C6-A867-54035AD0EF6F}" srcOrd="1" destOrd="0" presId="urn:microsoft.com/office/officeart/2005/8/layout/matrix1"/>
    <dgm:cxn modelId="{2AB581E2-5B21-4A71-95FB-81299782829B}" type="presOf" srcId="{C3D91F93-3D98-4997-88C0-17D59AAE8CBC}" destId="{3491C02B-4F06-49D3-870E-F48D58F25237}" srcOrd="1" destOrd="0" presId="urn:microsoft.com/office/officeart/2005/8/layout/matrix1"/>
    <dgm:cxn modelId="{636C7561-8576-4CB2-8FE9-2C30A0D8BDE7}" type="presOf" srcId="{AF051B99-359B-4239-953A-66292296F1CE}" destId="{713FB762-E769-4851-B2A6-5CF360EFB9D8}" srcOrd="0" destOrd="0" presId="urn:microsoft.com/office/officeart/2005/8/layout/matrix1"/>
    <dgm:cxn modelId="{59D1ADEC-9FAC-4441-B788-94BC84FF3B85}" srcId="{1238C4D2-DB2E-4ECA-9486-A365E0E60E55}" destId="{AF051B99-359B-4239-953A-66292296F1CE}" srcOrd="1" destOrd="0" parTransId="{F27DBE2E-239C-4B89-967A-DC465C90C4BC}" sibTransId="{A026BC4C-30B6-42C5-BCF2-DA38F116EC3F}"/>
    <dgm:cxn modelId="{48011E0D-C657-481E-8B7D-A357D023678F}" srcId="{1238C4D2-DB2E-4ECA-9486-A365E0E60E55}" destId="{C3D91F93-3D98-4997-88C0-17D59AAE8CBC}" srcOrd="3" destOrd="0" parTransId="{847886B6-EF10-4CCF-8892-9300175A1047}" sibTransId="{16B3C06D-5BB2-4AFB-8744-AE908E5FABC3}"/>
    <dgm:cxn modelId="{1C9CB035-C067-4783-9F87-794D8CF600EA}" type="presOf" srcId="{C3D91F93-3D98-4997-88C0-17D59AAE8CBC}" destId="{6A08C520-6D76-44D4-9C7B-96A57ED1D607}" srcOrd="0" destOrd="0" presId="urn:microsoft.com/office/officeart/2005/8/layout/matrix1"/>
    <dgm:cxn modelId="{044E01E9-818F-4B65-A603-911E88A803C2}" srcId="{1238C4D2-DB2E-4ECA-9486-A365E0E60E55}" destId="{0B56BE35-F189-4D13-9647-B4E860F2EE66}" srcOrd="0" destOrd="0" parTransId="{A7DE7DE3-0BA0-4156-8C12-83E5D4AD6DCE}" sibTransId="{B588CC2B-D5D6-49E3-9F6C-92643F4AE5C6}"/>
    <dgm:cxn modelId="{9776ABA7-D8AD-4F19-BE0E-3F0FE5BA45F8}" type="presOf" srcId="{CF70876C-EE1D-4C7F-8880-04534447B57A}" destId="{5A5BE103-305D-404F-99DF-146C17B77115}" srcOrd="0" destOrd="0" presId="urn:microsoft.com/office/officeart/2005/8/layout/matrix1"/>
    <dgm:cxn modelId="{D6280C9B-BC62-45E9-8A62-83836C52F9B7}" srcId="{CA086683-3D48-4B82-966D-6962F23D1CA5}" destId="{1238C4D2-DB2E-4ECA-9486-A365E0E60E55}" srcOrd="0" destOrd="0" parTransId="{FD875DBC-005D-4595-BEFD-83F06E6602B8}" sibTransId="{4B9D7EDD-A7A1-4B87-8652-BFACBFD68E08}"/>
    <dgm:cxn modelId="{26F19408-E7B3-49A4-8A79-A61478E82346}" type="presOf" srcId="{0B56BE35-F189-4D13-9647-B4E860F2EE66}" destId="{6EF97AEB-5E46-419C-8B94-AB07235634C6}" srcOrd="0" destOrd="0" presId="urn:microsoft.com/office/officeart/2005/8/layout/matrix1"/>
    <dgm:cxn modelId="{05F5A1B3-CB37-436B-AD9A-B156132C4521}" srcId="{1238C4D2-DB2E-4ECA-9486-A365E0E60E55}" destId="{CF70876C-EE1D-4C7F-8880-04534447B57A}" srcOrd="2" destOrd="0" parTransId="{8B9C6ADE-9DBC-44D3-833D-7C3DE5B5881C}" sibTransId="{11704C16-8423-42D6-9B60-5A3EB56F40CB}"/>
    <dgm:cxn modelId="{2CD19DDF-8A43-4E38-A26D-588304D733E9}" type="presOf" srcId="{CF70876C-EE1D-4C7F-8880-04534447B57A}" destId="{481EFCF9-4F59-444E-A620-97A5CC420155}" srcOrd="1" destOrd="0" presId="urn:microsoft.com/office/officeart/2005/8/layout/matrix1"/>
    <dgm:cxn modelId="{00692270-4E8B-47FA-984A-B91AE76E4680}" type="presOf" srcId="{1238C4D2-DB2E-4ECA-9486-A365E0E60E55}" destId="{B05F4439-06B3-497A-AB94-50FB70E7F33E}" srcOrd="0" destOrd="0" presId="urn:microsoft.com/office/officeart/2005/8/layout/matrix1"/>
    <dgm:cxn modelId="{5964EC48-A67E-4B97-954E-697CB17FBAD2}" type="presOf" srcId="{0B56BE35-F189-4D13-9647-B4E860F2EE66}" destId="{7188BE30-A00A-44C5-923B-2014C1685F5D}" srcOrd="1" destOrd="0" presId="urn:microsoft.com/office/officeart/2005/8/layout/matrix1"/>
    <dgm:cxn modelId="{760DEC28-C13D-469C-85CD-C63517F70ED4}" type="presParOf" srcId="{2632FE75-87D3-4041-AFD3-D8B4A934F8B7}" destId="{C9D9409E-A4EB-49A8-B29C-A7D6D1AE60A9}" srcOrd="0" destOrd="0" presId="urn:microsoft.com/office/officeart/2005/8/layout/matrix1"/>
    <dgm:cxn modelId="{7FE43092-8E14-455C-B1B4-0158228126DA}" type="presParOf" srcId="{C9D9409E-A4EB-49A8-B29C-A7D6D1AE60A9}" destId="{6EF97AEB-5E46-419C-8B94-AB07235634C6}" srcOrd="0" destOrd="0" presId="urn:microsoft.com/office/officeart/2005/8/layout/matrix1"/>
    <dgm:cxn modelId="{70A6952E-5E50-42B6-B806-EF0EBF128D80}" type="presParOf" srcId="{C9D9409E-A4EB-49A8-B29C-A7D6D1AE60A9}" destId="{7188BE30-A00A-44C5-923B-2014C1685F5D}" srcOrd="1" destOrd="0" presId="urn:microsoft.com/office/officeart/2005/8/layout/matrix1"/>
    <dgm:cxn modelId="{95268603-CEDB-431D-9CD6-78B6A929B8A6}" type="presParOf" srcId="{C9D9409E-A4EB-49A8-B29C-A7D6D1AE60A9}" destId="{713FB762-E769-4851-B2A6-5CF360EFB9D8}" srcOrd="2" destOrd="0" presId="urn:microsoft.com/office/officeart/2005/8/layout/matrix1"/>
    <dgm:cxn modelId="{90D1BC81-D4E4-4442-B6F8-D3BFC69AAFE4}" type="presParOf" srcId="{C9D9409E-A4EB-49A8-B29C-A7D6D1AE60A9}" destId="{D4BBF5D3-5D29-47C6-A867-54035AD0EF6F}" srcOrd="3" destOrd="0" presId="urn:microsoft.com/office/officeart/2005/8/layout/matrix1"/>
    <dgm:cxn modelId="{D4FACEB4-B0BA-4373-AAD7-E4AE9D65C5BA}" type="presParOf" srcId="{C9D9409E-A4EB-49A8-B29C-A7D6D1AE60A9}" destId="{5A5BE103-305D-404F-99DF-146C17B77115}" srcOrd="4" destOrd="0" presId="urn:microsoft.com/office/officeart/2005/8/layout/matrix1"/>
    <dgm:cxn modelId="{D33FDEAC-B384-421F-BD8A-8EBE09036F39}" type="presParOf" srcId="{C9D9409E-A4EB-49A8-B29C-A7D6D1AE60A9}" destId="{481EFCF9-4F59-444E-A620-97A5CC420155}" srcOrd="5" destOrd="0" presId="urn:microsoft.com/office/officeart/2005/8/layout/matrix1"/>
    <dgm:cxn modelId="{C2018585-CB9C-4F45-AA2F-E49DE66F20CC}" type="presParOf" srcId="{C9D9409E-A4EB-49A8-B29C-A7D6D1AE60A9}" destId="{6A08C520-6D76-44D4-9C7B-96A57ED1D607}" srcOrd="6" destOrd="0" presId="urn:microsoft.com/office/officeart/2005/8/layout/matrix1"/>
    <dgm:cxn modelId="{17CED5F4-B8C5-41BF-BAF2-5377E3288087}" type="presParOf" srcId="{C9D9409E-A4EB-49A8-B29C-A7D6D1AE60A9}" destId="{3491C02B-4F06-49D3-870E-F48D58F25237}" srcOrd="7" destOrd="0" presId="urn:microsoft.com/office/officeart/2005/8/layout/matrix1"/>
    <dgm:cxn modelId="{6696A9D5-CEA0-42EC-A7D7-8FB389D2559D}" type="presParOf" srcId="{2632FE75-87D3-4041-AFD3-D8B4A934F8B7}" destId="{B05F4439-06B3-497A-AB94-50FB70E7F33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B5D2E-6836-456F-A70F-CDE356420B07}" type="doc">
      <dgm:prSet loTypeId="urn:microsoft.com/office/officeart/2005/8/layout/cycle4#1" loCatId="matrix" qsTypeId="urn:microsoft.com/office/officeart/2005/8/quickstyle/simple1" qsCatId="simple" csTypeId="urn:microsoft.com/office/officeart/2005/8/colors/accent1_5" csCatId="accent1" phldr="1"/>
      <dgm:spPr/>
      <dgm:t>
        <a:bodyPr/>
        <a:lstStyle/>
        <a:p>
          <a:endParaRPr lang="th-TH"/>
        </a:p>
      </dgm:t>
    </dgm:pt>
    <dgm:pt modelId="{F7BEB7D7-2D56-4C2B-91B8-6E3D98172A03}">
      <dgm:prSet phldrT="[Text]" custT="1"/>
      <dgm:spPr/>
      <dgm:t>
        <a:bodyPr/>
        <a:lstStyle/>
        <a:p>
          <a:pPr>
            <a:lnSpc>
              <a:spcPct val="90000"/>
            </a:lnSpc>
            <a:spcAft>
              <a:spcPts val="0"/>
            </a:spcAft>
          </a:pPr>
          <a:r>
            <a:rPr lang="en-US" sz="3200" b="1" dirty="0" smtClean="0">
              <a:solidFill>
                <a:schemeClr val="accent6">
                  <a:lumMod val="50000"/>
                </a:schemeClr>
              </a:solidFill>
            </a:rPr>
            <a:t>KRS</a:t>
          </a:r>
          <a:endParaRPr lang="th-TH" sz="3200" b="1" dirty="0" smtClean="0">
            <a:solidFill>
              <a:schemeClr val="accent6">
                <a:lumMod val="50000"/>
              </a:schemeClr>
            </a:solidFill>
          </a:endParaRPr>
        </a:p>
        <a:p>
          <a:pPr>
            <a:lnSpc>
              <a:spcPct val="100000"/>
            </a:lnSpc>
            <a:spcAft>
              <a:spcPts val="0"/>
            </a:spcAft>
          </a:pPr>
          <a:r>
            <a:rPr lang="en-US" sz="1400" dirty="0" smtClean="0">
              <a:solidFill>
                <a:schemeClr val="accent6">
                  <a:lumMod val="50000"/>
                </a:schemeClr>
              </a:solidFill>
            </a:rPr>
            <a:t>(KPI Report System) </a:t>
          </a:r>
        </a:p>
      </dgm:t>
    </dgm:pt>
    <dgm:pt modelId="{CE751E40-A13E-4ABA-B38D-B8A17048DD32}" type="parTrans" cxnId="{FEB6EFF7-CAD3-468E-BCD8-F175E89FE526}">
      <dgm:prSet/>
      <dgm:spPr/>
      <dgm:t>
        <a:bodyPr/>
        <a:lstStyle/>
        <a:p>
          <a:endParaRPr lang="th-TH"/>
        </a:p>
      </dgm:t>
    </dgm:pt>
    <dgm:pt modelId="{3566B035-B025-4E12-A9BB-91D065C1154B}" type="sibTrans" cxnId="{FEB6EFF7-CAD3-468E-BCD8-F175E89FE526}">
      <dgm:prSet/>
      <dgm:spPr/>
      <dgm:t>
        <a:bodyPr/>
        <a:lstStyle/>
        <a:p>
          <a:endParaRPr lang="th-TH"/>
        </a:p>
      </dgm:t>
    </dgm:pt>
    <dgm:pt modelId="{AAA798F4-C38F-4FDF-AA54-CD9783F40B5D}">
      <dgm:prSet phldrT="[Text]" custT="1"/>
      <dgm:spPr/>
      <dgm:t>
        <a:bodyPr/>
        <a:lstStyle/>
        <a:p>
          <a:r>
            <a:rPr lang="th-TH" sz="1600" dirty="0" smtClean="0">
              <a:latin typeface="Tahoma" panose="020B0604030504040204" pitchFamily="34" charset="0"/>
              <a:ea typeface="Tahoma" panose="020B0604030504040204" pitchFamily="34" charset="0"/>
              <a:cs typeface="Tahoma" panose="020B0604030504040204" pitchFamily="34" charset="0"/>
            </a:rPr>
            <a:t>ระบบรายงานผลตัวชี้วัดตามคำรับรองการปฏิบัติราชการ</a:t>
          </a:r>
          <a:endParaRPr lang="th-TH" sz="1600" dirty="0">
            <a:latin typeface="Tahoma" panose="020B0604030504040204" pitchFamily="34" charset="0"/>
            <a:ea typeface="Tahoma" panose="020B0604030504040204" pitchFamily="34" charset="0"/>
            <a:cs typeface="Tahoma" panose="020B0604030504040204" pitchFamily="34" charset="0"/>
          </a:endParaRPr>
        </a:p>
      </dgm:t>
    </dgm:pt>
    <dgm:pt modelId="{54FB8C4E-D403-4187-9DBB-F967F34B055D}" type="parTrans" cxnId="{51DD9836-DC27-4B90-ABA9-0A27163967D0}">
      <dgm:prSet/>
      <dgm:spPr/>
      <dgm:t>
        <a:bodyPr/>
        <a:lstStyle/>
        <a:p>
          <a:endParaRPr lang="th-TH"/>
        </a:p>
      </dgm:t>
    </dgm:pt>
    <dgm:pt modelId="{F7F2F7B6-9547-4446-9FBD-95698B19F9A2}" type="sibTrans" cxnId="{51DD9836-DC27-4B90-ABA9-0A27163967D0}">
      <dgm:prSet/>
      <dgm:spPr/>
      <dgm:t>
        <a:bodyPr/>
        <a:lstStyle/>
        <a:p>
          <a:endParaRPr lang="th-TH"/>
        </a:p>
      </dgm:t>
    </dgm:pt>
    <dgm:pt modelId="{7A863677-8F2B-45BE-AA28-2C28EA4D3AEB}">
      <dgm:prSet phldrT="[Text]" custT="1"/>
      <dgm:spPr/>
      <dgm:t>
        <a:bodyPr/>
        <a:lstStyle/>
        <a:p>
          <a:pPr>
            <a:spcAft>
              <a:spcPts val="0"/>
            </a:spcAft>
          </a:pPr>
          <a:r>
            <a:rPr lang="en-US" sz="3200" b="1" dirty="0" smtClean="0">
              <a:solidFill>
                <a:schemeClr val="accent6">
                  <a:lumMod val="50000"/>
                </a:schemeClr>
              </a:solidFill>
            </a:rPr>
            <a:t>ARS</a:t>
          </a:r>
        </a:p>
        <a:p>
          <a:pPr>
            <a:spcAft>
              <a:spcPct val="35000"/>
            </a:spcAft>
          </a:pPr>
          <a:r>
            <a:rPr lang="en-US" sz="1100" dirty="0" smtClean="0">
              <a:solidFill>
                <a:schemeClr val="accent6">
                  <a:lumMod val="50000"/>
                </a:schemeClr>
              </a:solidFill>
            </a:rPr>
            <a:t>(Actin plan Report System)</a:t>
          </a:r>
          <a:endParaRPr lang="th-TH" sz="1100" dirty="0">
            <a:solidFill>
              <a:schemeClr val="accent6">
                <a:lumMod val="50000"/>
              </a:schemeClr>
            </a:solidFill>
          </a:endParaRPr>
        </a:p>
      </dgm:t>
    </dgm:pt>
    <dgm:pt modelId="{DF950D6F-86D6-45F4-9716-861C0F374BD0}" type="parTrans" cxnId="{E0347EBE-7DC2-42A8-BAD5-AAE77604824D}">
      <dgm:prSet/>
      <dgm:spPr/>
      <dgm:t>
        <a:bodyPr/>
        <a:lstStyle/>
        <a:p>
          <a:endParaRPr lang="th-TH"/>
        </a:p>
      </dgm:t>
    </dgm:pt>
    <dgm:pt modelId="{3F90597F-EBE4-4EEE-8DD8-EB0FBAE6BF70}" type="sibTrans" cxnId="{E0347EBE-7DC2-42A8-BAD5-AAE77604824D}">
      <dgm:prSet/>
      <dgm:spPr/>
      <dgm:t>
        <a:bodyPr/>
        <a:lstStyle/>
        <a:p>
          <a:endParaRPr lang="th-TH"/>
        </a:p>
      </dgm:t>
    </dgm:pt>
    <dgm:pt modelId="{8154E2B4-9238-4119-B0F6-BB7681B002FB}">
      <dgm:prSet phldrT="[Text]" custT="1"/>
      <dgm:spPr/>
      <dgm:t>
        <a:bodyPr/>
        <a:lstStyle/>
        <a:p>
          <a:r>
            <a:rPr lang="th-TH" sz="1600" dirty="0" smtClean="0">
              <a:latin typeface="Tahoma" panose="020B0604030504040204" pitchFamily="34" charset="0"/>
              <a:ea typeface="Tahoma" panose="020B0604030504040204" pitchFamily="34" charset="0"/>
              <a:cs typeface="Tahoma" panose="020B0604030504040204" pitchFamily="34" charset="0"/>
            </a:rPr>
            <a:t>ระบบรายงานผลตัวชี้วัดตามแผนปฏิบัติราชการ </a:t>
          </a:r>
          <a:endParaRPr lang="th-TH" sz="1600" dirty="0">
            <a:latin typeface="Tahoma" panose="020B0604030504040204" pitchFamily="34" charset="0"/>
            <a:ea typeface="Tahoma" panose="020B0604030504040204" pitchFamily="34" charset="0"/>
            <a:cs typeface="Tahoma" panose="020B0604030504040204" pitchFamily="34" charset="0"/>
          </a:endParaRPr>
        </a:p>
      </dgm:t>
    </dgm:pt>
    <dgm:pt modelId="{A03E7CAC-E4C4-4713-A578-17A4B6E8B52D}" type="parTrans" cxnId="{556A0027-6F02-4431-B4E3-7CD5E14DAA12}">
      <dgm:prSet/>
      <dgm:spPr/>
      <dgm:t>
        <a:bodyPr/>
        <a:lstStyle/>
        <a:p>
          <a:endParaRPr lang="th-TH"/>
        </a:p>
      </dgm:t>
    </dgm:pt>
    <dgm:pt modelId="{7DABA703-C403-4DAC-A7DB-6B7BF1C6DEFF}" type="sibTrans" cxnId="{556A0027-6F02-4431-B4E3-7CD5E14DAA12}">
      <dgm:prSet/>
      <dgm:spPr/>
      <dgm:t>
        <a:bodyPr/>
        <a:lstStyle/>
        <a:p>
          <a:endParaRPr lang="th-TH"/>
        </a:p>
      </dgm:t>
    </dgm:pt>
    <dgm:pt modelId="{78FDAFD2-2384-449C-97ED-CE5438FCD810}">
      <dgm:prSet phldrT="[Text]" custT="1"/>
      <dgm:spPr/>
      <dgm:t>
        <a:bodyPr/>
        <a:lstStyle/>
        <a:p>
          <a:pPr>
            <a:spcAft>
              <a:spcPts val="0"/>
            </a:spcAft>
          </a:pPr>
          <a:r>
            <a:rPr lang="en-US" sz="2800" b="1" dirty="0" smtClean="0">
              <a:solidFill>
                <a:schemeClr val="accent6">
                  <a:lumMod val="50000"/>
                </a:schemeClr>
              </a:solidFill>
            </a:rPr>
            <a:t>AMSS</a:t>
          </a:r>
        </a:p>
        <a:p>
          <a:pPr>
            <a:spcAft>
              <a:spcPct val="35000"/>
            </a:spcAft>
          </a:pPr>
          <a:r>
            <a:rPr lang="en-US" sz="1200" dirty="0" smtClean="0">
              <a:solidFill>
                <a:schemeClr val="accent6">
                  <a:lumMod val="50000"/>
                </a:schemeClr>
              </a:solidFill>
            </a:rPr>
            <a:t>(Area Management Support System)</a:t>
          </a:r>
        </a:p>
      </dgm:t>
    </dgm:pt>
    <dgm:pt modelId="{9358E098-0513-4A74-A13E-3AF61E437D4C}" type="parTrans" cxnId="{DFCF0EFA-76D6-4DBE-9F10-CB58B7EE4B84}">
      <dgm:prSet/>
      <dgm:spPr/>
      <dgm:t>
        <a:bodyPr/>
        <a:lstStyle/>
        <a:p>
          <a:endParaRPr lang="th-TH"/>
        </a:p>
      </dgm:t>
    </dgm:pt>
    <dgm:pt modelId="{1D631E22-5B5C-4BCE-BAF2-B650F481E020}" type="sibTrans" cxnId="{DFCF0EFA-76D6-4DBE-9F10-CB58B7EE4B84}">
      <dgm:prSet/>
      <dgm:spPr/>
      <dgm:t>
        <a:bodyPr/>
        <a:lstStyle/>
        <a:p>
          <a:endParaRPr lang="th-TH"/>
        </a:p>
      </dgm:t>
    </dgm:pt>
    <dgm:pt modelId="{98A3E264-E75F-4B6A-B0F1-8B5F0AD4F58F}">
      <dgm:prSet phldrT="[Text]" custT="1"/>
      <dgm:spPr/>
      <dgm:t>
        <a:bodyPr/>
        <a:lstStyle/>
        <a:p>
          <a:r>
            <a:rPr lang="th-TH" sz="1400" b="0" dirty="0" smtClean="0">
              <a:latin typeface="Tahoma" panose="020B0604030504040204" pitchFamily="34" charset="0"/>
              <a:ea typeface="Tahoma" panose="020B0604030504040204" pitchFamily="34" charset="0"/>
              <a:cs typeface="Tahoma" panose="020B0604030504040204" pitchFamily="34" charset="0"/>
            </a:rPr>
            <a:t>ระบบสนับสนุนการปฏิบัติงานของสำนักงานเขตพื้นที่การศึกษา</a:t>
          </a:r>
          <a:endParaRPr lang="th-TH" sz="1400" b="0" dirty="0">
            <a:latin typeface="Tahoma" panose="020B0604030504040204" pitchFamily="34" charset="0"/>
            <a:ea typeface="Tahoma" panose="020B0604030504040204" pitchFamily="34" charset="0"/>
            <a:cs typeface="Tahoma" panose="020B0604030504040204" pitchFamily="34" charset="0"/>
          </a:endParaRPr>
        </a:p>
      </dgm:t>
    </dgm:pt>
    <dgm:pt modelId="{A512B749-22B5-4563-849A-F4F29BDC05F0}" type="parTrans" cxnId="{0069FEFF-2829-434E-844A-2F362F37ABDC}">
      <dgm:prSet/>
      <dgm:spPr/>
      <dgm:t>
        <a:bodyPr/>
        <a:lstStyle/>
        <a:p>
          <a:endParaRPr lang="th-TH"/>
        </a:p>
      </dgm:t>
    </dgm:pt>
    <dgm:pt modelId="{F7A9140E-9015-48A6-A33E-71D73C3857C1}" type="sibTrans" cxnId="{0069FEFF-2829-434E-844A-2F362F37ABDC}">
      <dgm:prSet/>
      <dgm:spPr/>
      <dgm:t>
        <a:bodyPr/>
        <a:lstStyle/>
        <a:p>
          <a:endParaRPr lang="th-TH"/>
        </a:p>
      </dgm:t>
    </dgm:pt>
    <dgm:pt modelId="{81198BBB-8EB4-49A9-B689-72B8B26D81ED}">
      <dgm:prSet phldrT="[Text]" custT="1"/>
      <dgm:spPr/>
      <dgm:t>
        <a:bodyPr/>
        <a:lstStyle/>
        <a:p>
          <a:pPr>
            <a:spcAft>
              <a:spcPts val="0"/>
            </a:spcAft>
          </a:pPr>
          <a:r>
            <a:rPr lang="en-US" sz="2000" b="1" dirty="0" smtClean="0">
              <a:solidFill>
                <a:schemeClr val="accent6">
                  <a:lumMod val="50000"/>
                </a:schemeClr>
              </a:solidFill>
            </a:rPr>
            <a:t>AMSS++</a:t>
          </a:r>
        </a:p>
        <a:p>
          <a:pPr>
            <a:spcAft>
              <a:spcPts val="0"/>
            </a:spcAft>
          </a:pPr>
          <a:r>
            <a:rPr lang="en-US" sz="900" dirty="0" smtClean="0">
              <a:solidFill>
                <a:schemeClr val="accent6">
                  <a:lumMod val="50000"/>
                </a:schemeClr>
              </a:solidFill>
            </a:rPr>
            <a:t>(Area Management Support System)</a:t>
          </a:r>
          <a:endParaRPr lang="th-TH" sz="900" dirty="0" smtClean="0">
            <a:solidFill>
              <a:schemeClr val="accent6">
                <a:lumMod val="50000"/>
              </a:schemeClr>
            </a:solidFill>
          </a:endParaRPr>
        </a:p>
        <a:p>
          <a:pPr>
            <a:spcAft>
              <a:spcPts val="0"/>
            </a:spcAft>
          </a:pPr>
          <a:r>
            <a:rPr lang="en-US" sz="2400" b="1" dirty="0" smtClean="0">
              <a:solidFill>
                <a:schemeClr val="accent6">
                  <a:lumMod val="50000"/>
                </a:schemeClr>
              </a:solidFill>
            </a:rPr>
            <a:t>SMSS</a:t>
          </a:r>
        </a:p>
        <a:p>
          <a:pPr>
            <a:spcAft>
              <a:spcPct val="35000"/>
            </a:spcAft>
          </a:pPr>
          <a:r>
            <a:rPr lang="en-US" sz="800" dirty="0" smtClean="0">
              <a:solidFill>
                <a:schemeClr val="accent6">
                  <a:lumMod val="50000"/>
                </a:schemeClr>
              </a:solidFill>
            </a:rPr>
            <a:t>(School Management Support </a:t>
          </a:r>
          <a:endParaRPr lang="th-TH" sz="800" dirty="0">
            <a:solidFill>
              <a:schemeClr val="accent6">
                <a:lumMod val="50000"/>
              </a:schemeClr>
            </a:solidFill>
          </a:endParaRPr>
        </a:p>
      </dgm:t>
    </dgm:pt>
    <dgm:pt modelId="{F8639E6B-F111-49F3-9D04-A88A472AD157}" type="parTrans" cxnId="{AF52D23B-1F77-4343-9E32-4CB68752F57E}">
      <dgm:prSet/>
      <dgm:spPr/>
      <dgm:t>
        <a:bodyPr/>
        <a:lstStyle/>
        <a:p>
          <a:endParaRPr lang="th-TH"/>
        </a:p>
      </dgm:t>
    </dgm:pt>
    <dgm:pt modelId="{8E2641E8-EE84-4C23-A612-290CBAE7DAF3}" type="sibTrans" cxnId="{AF52D23B-1F77-4343-9E32-4CB68752F57E}">
      <dgm:prSet/>
      <dgm:spPr/>
      <dgm:t>
        <a:bodyPr/>
        <a:lstStyle/>
        <a:p>
          <a:endParaRPr lang="th-TH"/>
        </a:p>
      </dgm:t>
    </dgm:pt>
    <dgm:pt modelId="{FD496CAA-E403-4EEC-B18E-A18D27CE3405}">
      <dgm:prSet phldrT="[Text]" custT="1"/>
      <dgm:spPr/>
      <dgm:t>
        <a:bodyPr/>
        <a:lstStyle/>
        <a:p>
          <a:r>
            <a:rPr lang="th-TH" sz="1200" dirty="0" smtClean="0">
              <a:latin typeface="Tahoma" panose="020B0604030504040204" pitchFamily="34" charset="0"/>
              <a:ea typeface="Tahoma" panose="020B0604030504040204" pitchFamily="34" charset="0"/>
              <a:cs typeface="Tahoma" panose="020B0604030504040204" pitchFamily="34" charset="0"/>
            </a:rPr>
            <a:t>โปรแกรมสนับสนุนการบริหารจัดการสถานศึกษา</a:t>
          </a:r>
          <a:endParaRPr lang="th-TH" sz="1200" dirty="0">
            <a:latin typeface="Tahoma" panose="020B0604030504040204" pitchFamily="34" charset="0"/>
            <a:ea typeface="Tahoma" panose="020B0604030504040204" pitchFamily="34" charset="0"/>
            <a:cs typeface="Tahoma" panose="020B0604030504040204" pitchFamily="34" charset="0"/>
          </a:endParaRPr>
        </a:p>
      </dgm:t>
    </dgm:pt>
    <dgm:pt modelId="{8B7BBC91-E272-4483-B015-CFBE4B60F407}" type="parTrans" cxnId="{AA2C6EC9-F7DA-4068-AB96-7E843E3F0080}">
      <dgm:prSet/>
      <dgm:spPr/>
      <dgm:t>
        <a:bodyPr/>
        <a:lstStyle/>
        <a:p>
          <a:endParaRPr lang="th-TH"/>
        </a:p>
      </dgm:t>
    </dgm:pt>
    <dgm:pt modelId="{49297CA9-04D4-4251-8B69-6CB4D12D3CCB}" type="sibTrans" cxnId="{AA2C6EC9-F7DA-4068-AB96-7E843E3F0080}">
      <dgm:prSet/>
      <dgm:spPr/>
      <dgm:t>
        <a:bodyPr/>
        <a:lstStyle/>
        <a:p>
          <a:endParaRPr lang="th-TH"/>
        </a:p>
      </dgm:t>
    </dgm:pt>
    <dgm:pt modelId="{977F3E3A-8A57-4E54-A522-C09F0A0E7CE6}">
      <dgm:prSet phldrT="[Text]" custT="1"/>
      <dgm:spPr/>
      <dgm:t>
        <a:bodyPr/>
        <a:lstStyle/>
        <a:p>
          <a:r>
            <a:rPr lang="th-TH" sz="1200" dirty="0" smtClean="0">
              <a:latin typeface="Tahoma" panose="020B0604030504040204" pitchFamily="34" charset="0"/>
              <a:ea typeface="Tahoma" panose="020B0604030504040204" pitchFamily="34" charset="0"/>
              <a:cs typeface="Tahoma" panose="020B0604030504040204" pitchFamily="34" charset="0"/>
            </a:rPr>
            <a:t>ระบบสนับสนุนการบริหารจัดการของสำนักงานเขตพื้นที่การศึกษา </a:t>
          </a:r>
          <a:endParaRPr lang="th-TH" sz="1200" dirty="0">
            <a:latin typeface="Tahoma" panose="020B0604030504040204" pitchFamily="34" charset="0"/>
            <a:ea typeface="Tahoma" panose="020B0604030504040204" pitchFamily="34" charset="0"/>
            <a:cs typeface="Tahoma" panose="020B0604030504040204" pitchFamily="34" charset="0"/>
          </a:endParaRPr>
        </a:p>
      </dgm:t>
    </dgm:pt>
    <dgm:pt modelId="{BA8F5777-9549-4F59-A93C-BBBC76839C03}" type="parTrans" cxnId="{10B027C8-B6F4-47DF-B589-410B34C5D15B}">
      <dgm:prSet/>
      <dgm:spPr/>
      <dgm:t>
        <a:bodyPr/>
        <a:lstStyle/>
        <a:p>
          <a:endParaRPr lang="en-US"/>
        </a:p>
      </dgm:t>
    </dgm:pt>
    <dgm:pt modelId="{520ECFB6-2160-47EB-936E-A8ADB0B0DCDE}" type="sibTrans" cxnId="{10B027C8-B6F4-47DF-B589-410B34C5D15B}">
      <dgm:prSet/>
      <dgm:spPr/>
      <dgm:t>
        <a:bodyPr/>
        <a:lstStyle/>
        <a:p>
          <a:endParaRPr lang="en-US"/>
        </a:p>
      </dgm:t>
    </dgm:pt>
    <dgm:pt modelId="{984AA4DE-25DE-4CDD-AD28-B2BDAF2388FD}" type="pres">
      <dgm:prSet presAssocID="{43AB5D2E-6836-456F-A70F-CDE356420B07}" presName="cycleMatrixDiagram" presStyleCnt="0">
        <dgm:presLayoutVars>
          <dgm:chMax val="1"/>
          <dgm:dir/>
          <dgm:animLvl val="lvl"/>
          <dgm:resizeHandles val="exact"/>
        </dgm:presLayoutVars>
      </dgm:prSet>
      <dgm:spPr/>
      <dgm:t>
        <a:bodyPr/>
        <a:lstStyle/>
        <a:p>
          <a:endParaRPr lang="en-US"/>
        </a:p>
      </dgm:t>
    </dgm:pt>
    <dgm:pt modelId="{FF526596-C84A-4353-BA91-CA5BBD549D93}" type="pres">
      <dgm:prSet presAssocID="{43AB5D2E-6836-456F-A70F-CDE356420B07}" presName="children" presStyleCnt="0"/>
      <dgm:spPr/>
      <dgm:t>
        <a:bodyPr/>
        <a:lstStyle/>
        <a:p>
          <a:endParaRPr lang="th-TH"/>
        </a:p>
      </dgm:t>
    </dgm:pt>
    <dgm:pt modelId="{05C899A6-285E-4493-9A38-DFBE90E7EB25}" type="pres">
      <dgm:prSet presAssocID="{43AB5D2E-6836-456F-A70F-CDE356420B07}" presName="child1group" presStyleCnt="0"/>
      <dgm:spPr/>
      <dgm:t>
        <a:bodyPr/>
        <a:lstStyle/>
        <a:p>
          <a:endParaRPr lang="th-TH"/>
        </a:p>
      </dgm:t>
    </dgm:pt>
    <dgm:pt modelId="{CC37B046-543E-4391-9993-5F9FE4B47E63}" type="pres">
      <dgm:prSet presAssocID="{43AB5D2E-6836-456F-A70F-CDE356420B07}" presName="child1" presStyleLbl="bgAcc1" presStyleIdx="0" presStyleCnt="4"/>
      <dgm:spPr/>
      <dgm:t>
        <a:bodyPr/>
        <a:lstStyle/>
        <a:p>
          <a:endParaRPr lang="th-TH"/>
        </a:p>
      </dgm:t>
    </dgm:pt>
    <dgm:pt modelId="{A72BCCC2-4D74-48EC-8FF9-7F222496B129}" type="pres">
      <dgm:prSet presAssocID="{43AB5D2E-6836-456F-A70F-CDE356420B07}" presName="child1Text" presStyleLbl="bgAcc1" presStyleIdx="0" presStyleCnt="4">
        <dgm:presLayoutVars>
          <dgm:bulletEnabled val="1"/>
        </dgm:presLayoutVars>
      </dgm:prSet>
      <dgm:spPr/>
      <dgm:t>
        <a:bodyPr/>
        <a:lstStyle/>
        <a:p>
          <a:endParaRPr lang="th-TH"/>
        </a:p>
      </dgm:t>
    </dgm:pt>
    <dgm:pt modelId="{4C32BB33-9347-4926-9290-2D47B66569D5}" type="pres">
      <dgm:prSet presAssocID="{43AB5D2E-6836-456F-A70F-CDE356420B07}" presName="child2group" presStyleCnt="0"/>
      <dgm:spPr/>
      <dgm:t>
        <a:bodyPr/>
        <a:lstStyle/>
        <a:p>
          <a:endParaRPr lang="th-TH"/>
        </a:p>
      </dgm:t>
    </dgm:pt>
    <dgm:pt modelId="{98247FC0-1599-4182-9ED6-466EA71FEEE2}" type="pres">
      <dgm:prSet presAssocID="{43AB5D2E-6836-456F-A70F-CDE356420B07}" presName="child2" presStyleLbl="bgAcc1" presStyleIdx="1" presStyleCnt="4" custLinFactNeighborX="846"/>
      <dgm:spPr/>
      <dgm:t>
        <a:bodyPr/>
        <a:lstStyle/>
        <a:p>
          <a:endParaRPr lang="th-TH"/>
        </a:p>
      </dgm:t>
    </dgm:pt>
    <dgm:pt modelId="{267534F6-9C03-4623-9D67-4B47349D5C9D}" type="pres">
      <dgm:prSet presAssocID="{43AB5D2E-6836-456F-A70F-CDE356420B07}" presName="child2Text" presStyleLbl="bgAcc1" presStyleIdx="1" presStyleCnt="4">
        <dgm:presLayoutVars>
          <dgm:bulletEnabled val="1"/>
        </dgm:presLayoutVars>
      </dgm:prSet>
      <dgm:spPr/>
      <dgm:t>
        <a:bodyPr/>
        <a:lstStyle/>
        <a:p>
          <a:endParaRPr lang="th-TH"/>
        </a:p>
      </dgm:t>
    </dgm:pt>
    <dgm:pt modelId="{049F9C06-FC4F-4736-A932-F8399E621842}" type="pres">
      <dgm:prSet presAssocID="{43AB5D2E-6836-456F-A70F-CDE356420B07}" presName="child3group" presStyleCnt="0"/>
      <dgm:spPr/>
      <dgm:t>
        <a:bodyPr/>
        <a:lstStyle/>
        <a:p>
          <a:endParaRPr lang="th-TH"/>
        </a:p>
      </dgm:t>
    </dgm:pt>
    <dgm:pt modelId="{882D79BE-1151-46C9-B481-1AE0E32BDA2A}" type="pres">
      <dgm:prSet presAssocID="{43AB5D2E-6836-456F-A70F-CDE356420B07}" presName="child3" presStyleLbl="bgAcc1" presStyleIdx="2" presStyleCnt="4"/>
      <dgm:spPr/>
      <dgm:t>
        <a:bodyPr/>
        <a:lstStyle/>
        <a:p>
          <a:endParaRPr lang="en-US"/>
        </a:p>
      </dgm:t>
    </dgm:pt>
    <dgm:pt modelId="{98381E1F-9666-4684-B2AC-7F16782A471E}" type="pres">
      <dgm:prSet presAssocID="{43AB5D2E-6836-456F-A70F-CDE356420B07}" presName="child3Text" presStyleLbl="bgAcc1" presStyleIdx="2" presStyleCnt="4">
        <dgm:presLayoutVars>
          <dgm:bulletEnabled val="1"/>
        </dgm:presLayoutVars>
      </dgm:prSet>
      <dgm:spPr/>
      <dgm:t>
        <a:bodyPr/>
        <a:lstStyle/>
        <a:p>
          <a:endParaRPr lang="en-US"/>
        </a:p>
      </dgm:t>
    </dgm:pt>
    <dgm:pt modelId="{EEA39F4E-7328-47AE-9367-A3CF9A29C9C7}" type="pres">
      <dgm:prSet presAssocID="{43AB5D2E-6836-456F-A70F-CDE356420B07}" presName="child4group" presStyleCnt="0"/>
      <dgm:spPr/>
      <dgm:t>
        <a:bodyPr/>
        <a:lstStyle/>
        <a:p>
          <a:endParaRPr lang="th-TH"/>
        </a:p>
      </dgm:t>
    </dgm:pt>
    <dgm:pt modelId="{EF28C175-E6CA-476A-9237-C62F1625B7E4}" type="pres">
      <dgm:prSet presAssocID="{43AB5D2E-6836-456F-A70F-CDE356420B07}" presName="child4" presStyleLbl="bgAcc1" presStyleIdx="3" presStyleCnt="4" custScaleX="120243"/>
      <dgm:spPr/>
      <dgm:t>
        <a:bodyPr/>
        <a:lstStyle/>
        <a:p>
          <a:endParaRPr lang="en-US"/>
        </a:p>
      </dgm:t>
    </dgm:pt>
    <dgm:pt modelId="{C7237513-B07C-4135-BFF6-07F9A38FE5C0}" type="pres">
      <dgm:prSet presAssocID="{43AB5D2E-6836-456F-A70F-CDE356420B07}" presName="child4Text" presStyleLbl="bgAcc1" presStyleIdx="3" presStyleCnt="4">
        <dgm:presLayoutVars>
          <dgm:bulletEnabled val="1"/>
        </dgm:presLayoutVars>
      </dgm:prSet>
      <dgm:spPr/>
      <dgm:t>
        <a:bodyPr/>
        <a:lstStyle/>
        <a:p>
          <a:endParaRPr lang="en-US"/>
        </a:p>
      </dgm:t>
    </dgm:pt>
    <dgm:pt modelId="{9E12B134-0CEC-4D93-954F-F1243FDFE0B8}" type="pres">
      <dgm:prSet presAssocID="{43AB5D2E-6836-456F-A70F-CDE356420B07}" presName="childPlaceholder" presStyleCnt="0"/>
      <dgm:spPr/>
      <dgm:t>
        <a:bodyPr/>
        <a:lstStyle/>
        <a:p>
          <a:endParaRPr lang="th-TH"/>
        </a:p>
      </dgm:t>
    </dgm:pt>
    <dgm:pt modelId="{45A97435-8143-4C83-9F61-4C01044AED55}" type="pres">
      <dgm:prSet presAssocID="{43AB5D2E-6836-456F-A70F-CDE356420B07}" presName="circle" presStyleCnt="0"/>
      <dgm:spPr/>
      <dgm:t>
        <a:bodyPr/>
        <a:lstStyle/>
        <a:p>
          <a:endParaRPr lang="th-TH"/>
        </a:p>
      </dgm:t>
    </dgm:pt>
    <dgm:pt modelId="{5D598A3C-8783-42D5-8AB6-40A4A9F0712B}" type="pres">
      <dgm:prSet presAssocID="{43AB5D2E-6836-456F-A70F-CDE356420B07}" presName="quadrant1" presStyleLbl="node1" presStyleIdx="0" presStyleCnt="4">
        <dgm:presLayoutVars>
          <dgm:chMax val="1"/>
          <dgm:bulletEnabled val="1"/>
        </dgm:presLayoutVars>
      </dgm:prSet>
      <dgm:spPr/>
      <dgm:t>
        <a:bodyPr/>
        <a:lstStyle/>
        <a:p>
          <a:endParaRPr lang="th-TH"/>
        </a:p>
      </dgm:t>
    </dgm:pt>
    <dgm:pt modelId="{E6E83707-88FB-4491-981A-CFABF346CB9C}" type="pres">
      <dgm:prSet presAssocID="{43AB5D2E-6836-456F-A70F-CDE356420B07}" presName="quadrant2" presStyleLbl="node1" presStyleIdx="1" presStyleCnt="4">
        <dgm:presLayoutVars>
          <dgm:chMax val="1"/>
          <dgm:bulletEnabled val="1"/>
        </dgm:presLayoutVars>
      </dgm:prSet>
      <dgm:spPr/>
      <dgm:t>
        <a:bodyPr/>
        <a:lstStyle/>
        <a:p>
          <a:endParaRPr lang="en-US"/>
        </a:p>
      </dgm:t>
    </dgm:pt>
    <dgm:pt modelId="{B80E3F60-2A19-43BC-9ABE-14E7F78808D8}" type="pres">
      <dgm:prSet presAssocID="{43AB5D2E-6836-456F-A70F-CDE356420B07}" presName="quadrant3" presStyleLbl="node1" presStyleIdx="2" presStyleCnt="4">
        <dgm:presLayoutVars>
          <dgm:chMax val="1"/>
          <dgm:bulletEnabled val="1"/>
        </dgm:presLayoutVars>
      </dgm:prSet>
      <dgm:spPr/>
      <dgm:t>
        <a:bodyPr/>
        <a:lstStyle/>
        <a:p>
          <a:endParaRPr lang="en-US"/>
        </a:p>
      </dgm:t>
    </dgm:pt>
    <dgm:pt modelId="{9B08BC1A-D6B0-43CC-A3E4-ABCC3F8A1970}" type="pres">
      <dgm:prSet presAssocID="{43AB5D2E-6836-456F-A70F-CDE356420B07}" presName="quadrant4" presStyleLbl="node1" presStyleIdx="3" presStyleCnt="4">
        <dgm:presLayoutVars>
          <dgm:chMax val="1"/>
          <dgm:bulletEnabled val="1"/>
        </dgm:presLayoutVars>
      </dgm:prSet>
      <dgm:spPr/>
      <dgm:t>
        <a:bodyPr/>
        <a:lstStyle/>
        <a:p>
          <a:endParaRPr lang="en-US"/>
        </a:p>
      </dgm:t>
    </dgm:pt>
    <dgm:pt modelId="{DF9F2D95-AE4E-4163-9AED-FDB44F84D5E6}" type="pres">
      <dgm:prSet presAssocID="{43AB5D2E-6836-456F-A70F-CDE356420B07}" presName="quadrantPlaceholder" presStyleCnt="0"/>
      <dgm:spPr/>
      <dgm:t>
        <a:bodyPr/>
        <a:lstStyle/>
        <a:p>
          <a:endParaRPr lang="th-TH"/>
        </a:p>
      </dgm:t>
    </dgm:pt>
    <dgm:pt modelId="{E21EB4B5-423B-416D-85BA-85C4C1D34B49}" type="pres">
      <dgm:prSet presAssocID="{43AB5D2E-6836-456F-A70F-CDE356420B07}" presName="center1" presStyleLbl="fgShp" presStyleIdx="0" presStyleCnt="2"/>
      <dgm:spPr/>
      <dgm:t>
        <a:bodyPr/>
        <a:lstStyle/>
        <a:p>
          <a:endParaRPr lang="th-TH"/>
        </a:p>
      </dgm:t>
    </dgm:pt>
    <dgm:pt modelId="{DDAA3FE8-9D5D-495A-BB46-73C76820D90F}" type="pres">
      <dgm:prSet presAssocID="{43AB5D2E-6836-456F-A70F-CDE356420B07}" presName="center2" presStyleLbl="fgShp" presStyleIdx="1" presStyleCnt="2"/>
      <dgm:spPr/>
      <dgm:t>
        <a:bodyPr/>
        <a:lstStyle/>
        <a:p>
          <a:endParaRPr lang="th-TH"/>
        </a:p>
      </dgm:t>
    </dgm:pt>
  </dgm:ptLst>
  <dgm:cxnLst>
    <dgm:cxn modelId="{D2F12164-68D5-41DB-BFF6-0A68E4E53C48}" type="presOf" srcId="{98A3E264-E75F-4B6A-B0F1-8B5F0AD4F58F}" destId="{882D79BE-1151-46C9-B481-1AE0E32BDA2A}" srcOrd="0" destOrd="0" presId="urn:microsoft.com/office/officeart/2005/8/layout/cycle4#1"/>
    <dgm:cxn modelId="{E0347EBE-7DC2-42A8-BAD5-AAE77604824D}" srcId="{43AB5D2E-6836-456F-A70F-CDE356420B07}" destId="{7A863677-8F2B-45BE-AA28-2C28EA4D3AEB}" srcOrd="1" destOrd="0" parTransId="{DF950D6F-86D6-45F4-9716-861C0F374BD0}" sibTransId="{3F90597F-EBE4-4EEE-8DD8-EB0FBAE6BF70}"/>
    <dgm:cxn modelId="{2D1D7ECC-35F7-48AF-9A3A-96A5839A05E9}" type="presOf" srcId="{FD496CAA-E403-4EEC-B18E-A18D27CE3405}" destId="{EF28C175-E6CA-476A-9237-C62F1625B7E4}" srcOrd="0" destOrd="1" presId="urn:microsoft.com/office/officeart/2005/8/layout/cycle4#1"/>
    <dgm:cxn modelId="{EB8D41CC-036A-4BE3-84BA-2802DE9FC63D}" type="presOf" srcId="{8154E2B4-9238-4119-B0F6-BB7681B002FB}" destId="{267534F6-9C03-4623-9D67-4B47349D5C9D}" srcOrd="1" destOrd="0" presId="urn:microsoft.com/office/officeart/2005/8/layout/cycle4#1"/>
    <dgm:cxn modelId="{AA2C6EC9-F7DA-4068-AB96-7E843E3F0080}" srcId="{81198BBB-8EB4-49A9-B689-72B8B26D81ED}" destId="{FD496CAA-E403-4EEC-B18E-A18D27CE3405}" srcOrd="1" destOrd="0" parTransId="{8B7BBC91-E272-4483-B015-CFBE4B60F407}" sibTransId="{49297CA9-04D4-4251-8B69-6CB4D12D3CCB}"/>
    <dgm:cxn modelId="{96AFB83C-C98C-478F-A93E-0AED4123E04D}" type="presOf" srcId="{FD496CAA-E403-4EEC-B18E-A18D27CE3405}" destId="{C7237513-B07C-4135-BFF6-07F9A38FE5C0}" srcOrd="1" destOrd="1" presId="urn:microsoft.com/office/officeart/2005/8/layout/cycle4#1"/>
    <dgm:cxn modelId="{FF459AC2-3DAA-484E-9751-0A070D3D2868}" type="presOf" srcId="{78FDAFD2-2384-449C-97ED-CE5438FCD810}" destId="{B80E3F60-2A19-43BC-9ABE-14E7F78808D8}" srcOrd="0" destOrd="0" presId="urn:microsoft.com/office/officeart/2005/8/layout/cycle4#1"/>
    <dgm:cxn modelId="{89E5D52E-5F73-43F0-AD99-4D48C8E2D44F}" type="presOf" srcId="{977F3E3A-8A57-4E54-A522-C09F0A0E7CE6}" destId="{C7237513-B07C-4135-BFF6-07F9A38FE5C0}" srcOrd="1" destOrd="0" presId="urn:microsoft.com/office/officeart/2005/8/layout/cycle4#1"/>
    <dgm:cxn modelId="{950893E5-80C0-4D40-A63A-12B1DFE62955}" type="presOf" srcId="{AAA798F4-C38F-4FDF-AA54-CD9783F40B5D}" destId="{CC37B046-543E-4391-9993-5F9FE4B47E63}" srcOrd="0" destOrd="0" presId="urn:microsoft.com/office/officeart/2005/8/layout/cycle4#1"/>
    <dgm:cxn modelId="{51DD9836-DC27-4B90-ABA9-0A27163967D0}" srcId="{F7BEB7D7-2D56-4C2B-91B8-6E3D98172A03}" destId="{AAA798F4-C38F-4FDF-AA54-CD9783F40B5D}" srcOrd="0" destOrd="0" parTransId="{54FB8C4E-D403-4187-9DBB-F967F34B055D}" sibTransId="{F7F2F7B6-9547-4446-9FBD-95698B19F9A2}"/>
    <dgm:cxn modelId="{42ED3C95-C965-4E41-AE0B-AD8FAF7DF9E1}" type="presOf" srcId="{7A863677-8F2B-45BE-AA28-2C28EA4D3AEB}" destId="{E6E83707-88FB-4491-981A-CFABF346CB9C}" srcOrd="0" destOrd="0" presId="urn:microsoft.com/office/officeart/2005/8/layout/cycle4#1"/>
    <dgm:cxn modelId="{FEB6EFF7-CAD3-468E-BCD8-F175E89FE526}" srcId="{43AB5D2E-6836-456F-A70F-CDE356420B07}" destId="{F7BEB7D7-2D56-4C2B-91B8-6E3D98172A03}" srcOrd="0" destOrd="0" parTransId="{CE751E40-A13E-4ABA-B38D-B8A17048DD32}" sibTransId="{3566B035-B025-4E12-A9BB-91D065C1154B}"/>
    <dgm:cxn modelId="{AF52D23B-1F77-4343-9E32-4CB68752F57E}" srcId="{43AB5D2E-6836-456F-A70F-CDE356420B07}" destId="{81198BBB-8EB4-49A9-B689-72B8B26D81ED}" srcOrd="3" destOrd="0" parTransId="{F8639E6B-F111-49F3-9D04-A88A472AD157}" sibTransId="{8E2641E8-EE84-4C23-A612-290CBAE7DAF3}"/>
    <dgm:cxn modelId="{9E14AA29-5975-45B6-AC34-75038700A052}" type="presOf" srcId="{81198BBB-8EB4-49A9-B689-72B8B26D81ED}" destId="{9B08BC1A-D6B0-43CC-A3E4-ABCC3F8A1970}" srcOrd="0" destOrd="0" presId="urn:microsoft.com/office/officeart/2005/8/layout/cycle4#1"/>
    <dgm:cxn modelId="{556A0027-6F02-4431-B4E3-7CD5E14DAA12}" srcId="{7A863677-8F2B-45BE-AA28-2C28EA4D3AEB}" destId="{8154E2B4-9238-4119-B0F6-BB7681B002FB}" srcOrd="0" destOrd="0" parTransId="{A03E7CAC-E4C4-4713-A578-17A4B6E8B52D}" sibTransId="{7DABA703-C403-4DAC-A7DB-6B7BF1C6DEFF}"/>
    <dgm:cxn modelId="{58979AD0-2CE9-4B44-AD2C-D2FC8F42AC49}" type="presOf" srcId="{43AB5D2E-6836-456F-A70F-CDE356420B07}" destId="{984AA4DE-25DE-4CDD-AD28-B2BDAF2388FD}" srcOrd="0" destOrd="0" presId="urn:microsoft.com/office/officeart/2005/8/layout/cycle4#1"/>
    <dgm:cxn modelId="{AACF7094-D30B-42DC-A9D0-6E650752C1F8}" type="presOf" srcId="{977F3E3A-8A57-4E54-A522-C09F0A0E7CE6}" destId="{EF28C175-E6CA-476A-9237-C62F1625B7E4}" srcOrd="0" destOrd="0" presId="urn:microsoft.com/office/officeart/2005/8/layout/cycle4#1"/>
    <dgm:cxn modelId="{F678C822-FD97-4767-BF51-DFB7F3C14BDA}" type="presOf" srcId="{F7BEB7D7-2D56-4C2B-91B8-6E3D98172A03}" destId="{5D598A3C-8783-42D5-8AB6-40A4A9F0712B}" srcOrd="0" destOrd="0" presId="urn:microsoft.com/office/officeart/2005/8/layout/cycle4#1"/>
    <dgm:cxn modelId="{A4CD3EB3-F89B-4AA4-B8D3-C053D64737C7}" type="presOf" srcId="{98A3E264-E75F-4B6A-B0F1-8B5F0AD4F58F}" destId="{98381E1F-9666-4684-B2AC-7F16782A471E}" srcOrd="1" destOrd="0" presId="urn:microsoft.com/office/officeart/2005/8/layout/cycle4#1"/>
    <dgm:cxn modelId="{0D3E9487-7331-43FE-AEE5-A62DEEF31900}" type="presOf" srcId="{8154E2B4-9238-4119-B0F6-BB7681B002FB}" destId="{98247FC0-1599-4182-9ED6-466EA71FEEE2}" srcOrd="0" destOrd="0" presId="urn:microsoft.com/office/officeart/2005/8/layout/cycle4#1"/>
    <dgm:cxn modelId="{0069FEFF-2829-434E-844A-2F362F37ABDC}" srcId="{78FDAFD2-2384-449C-97ED-CE5438FCD810}" destId="{98A3E264-E75F-4B6A-B0F1-8B5F0AD4F58F}" srcOrd="0" destOrd="0" parTransId="{A512B749-22B5-4563-849A-F4F29BDC05F0}" sibTransId="{F7A9140E-9015-48A6-A33E-71D73C3857C1}"/>
    <dgm:cxn modelId="{1FA2383B-1226-4249-8C07-FEDC1631E32A}" type="presOf" srcId="{AAA798F4-C38F-4FDF-AA54-CD9783F40B5D}" destId="{A72BCCC2-4D74-48EC-8FF9-7F222496B129}" srcOrd="1" destOrd="0" presId="urn:microsoft.com/office/officeart/2005/8/layout/cycle4#1"/>
    <dgm:cxn modelId="{DFCF0EFA-76D6-4DBE-9F10-CB58B7EE4B84}" srcId="{43AB5D2E-6836-456F-A70F-CDE356420B07}" destId="{78FDAFD2-2384-449C-97ED-CE5438FCD810}" srcOrd="2" destOrd="0" parTransId="{9358E098-0513-4A74-A13E-3AF61E437D4C}" sibTransId="{1D631E22-5B5C-4BCE-BAF2-B650F481E020}"/>
    <dgm:cxn modelId="{10B027C8-B6F4-47DF-B589-410B34C5D15B}" srcId="{81198BBB-8EB4-49A9-B689-72B8B26D81ED}" destId="{977F3E3A-8A57-4E54-A522-C09F0A0E7CE6}" srcOrd="0" destOrd="0" parTransId="{BA8F5777-9549-4F59-A93C-BBBC76839C03}" sibTransId="{520ECFB6-2160-47EB-936E-A8ADB0B0DCDE}"/>
    <dgm:cxn modelId="{5BFF4C10-9B18-4BA7-B860-A4AFD6B673AB}" type="presParOf" srcId="{984AA4DE-25DE-4CDD-AD28-B2BDAF2388FD}" destId="{FF526596-C84A-4353-BA91-CA5BBD549D93}" srcOrd="0" destOrd="0" presId="urn:microsoft.com/office/officeart/2005/8/layout/cycle4#1"/>
    <dgm:cxn modelId="{BD290CB2-3401-4649-875F-D10D66BD1DF3}" type="presParOf" srcId="{FF526596-C84A-4353-BA91-CA5BBD549D93}" destId="{05C899A6-285E-4493-9A38-DFBE90E7EB25}" srcOrd="0" destOrd="0" presId="urn:microsoft.com/office/officeart/2005/8/layout/cycle4#1"/>
    <dgm:cxn modelId="{365A7D17-4EA3-4873-9421-480AE9D47C3A}" type="presParOf" srcId="{05C899A6-285E-4493-9A38-DFBE90E7EB25}" destId="{CC37B046-543E-4391-9993-5F9FE4B47E63}" srcOrd="0" destOrd="0" presId="urn:microsoft.com/office/officeart/2005/8/layout/cycle4#1"/>
    <dgm:cxn modelId="{5CD99030-A7A2-4F59-A7C3-37AE6608B7EA}" type="presParOf" srcId="{05C899A6-285E-4493-9A38-DFBE90E7EB25}" destId="{A72BCCC2-4D74-48EC-8FF9-7F222496B129}" srcOrd="1" destOrd="0" presId="urn:microsoft.com/office/officeart/2005/8/layout/cycle4#1"/>
    <dgm:cxn modelId="{4005AB43-14ED-48CE-91EC-CE97921C4FFF}" type="presParOf" srcId="{FF526596-C84A-4353-BA91-CA5BBD549D93}" destId="{4C32BB33-9347-4926-9290-2D47B66569D5}" srcOrd="1" destOrd="0" presId="urn:microsoft.com/office/officeart/2005/8/layout/cycle4#1"/>
    <dgm:cxn modelId="{688C215A-324D-4074-A314-A6D47F8BDE54}" type="presParOf" srcId="{4C32BB33-9347-4926-9290-2D47B66569D5}" destId="{98247FC0-1599-4182-9ED6-466EA71FEEE2}" srcOrd="0" destOrd="0" presId="urn:microsoft.com/office/officeart/2005/8/layout/cycle4#1"/>
    <dgm:cxn modelId="{6EF7CFFA-F2FC-408F-9023-2E908082145F}" type="presParOf" srcId="{4C32BB33-9347-4926-9290-2D47B66569D5}" destId="{267534F6-9C03-4623-9D67-4B47349D5C9D}" srcOrd="1" destOrd="0" presId="urn:microsoft.com/office/officeart/2005/8/layout/cycle4#1"/>
    <dgm:cxn modelId="{F3566519-1ED7-4EC1-B64F-FAA73008E598}" type="presParOf" srcId="{FF526596-C84A-4353-BA91-CA5BBD549D93}" destId="{049F9C06-FC4F-4736-A932-F8399E621842}" srcOrd="2" destOrd="0" presId="urn:microsoft.com/office/officeart/2005/8/layout/cycle4#1"/>
    <dgm:cxn modelId="{3D236A10-0DB9-4754-982C-47DA00E16730}" type="presParOf" srcId="{049F9C06-FC4F-4736-A932-F8399E621842}" destId="{882D79BE-1151-46C9-B481-1AE0E32BDA2A}" srcOrd="0" destOrd="0" presId="urn:microsoft.com/office/officeart/2005/8/layout/cycle4#1"/>
    <dgm:cxn modelId="{5E3CA011-0638-4E04-AA52-E6699A120B12}" type="presParOf" srcId="{049F9C06-FC4F-4736-A932-F8399E621842}" destId="{98381E1F-9666-4684-B2AC-7F16782A471E}" srcOrd="1" destOrd="0" presId="urn:microsoft.com/office/officeart/2005/8/layout/cycle4#1"/>
    <dgm:cxn modelId="{BCE7BB58-31C1-47A6-92CA-87A981EEB432}" type="presParOf" srcId="{FF526596-C84A-4353-BA91-CA5BBD549D93}" destId="{EEA39F4E-7328-47AE-9367-A3CF9A29C9C7}" srcOrd="3" destOrd="0" presId="urn:microsoft.com/office/officeart/2005/8/layout/cycle4#1"/>
    <dgm:cxn modelId="{B49D74AF-607E-42E4-B9F7-0D55C58EE700}" type="presParOf" srcId="{EEA39F4E-7328-47AE-9367-A3CF9A29C9C7}" destId="{EF28C175-E6CA-476A-9237-C62F1625B7E4}" srcOrd="0" destOrd="0" presId="urn:microsoft.com/office/officeart/2005/8/layout/cycle4#1"/>
    <dgm:cxn modelId="{C8212B60-8C22-42F8-8DE8-F8F4CCA3AFD6}" type="presParOf" srcId="{EEA39F4E-7328-47AE-9367-A3CF9A29C9C7}" destId="{C7237513-B07C-4135-BFF6-07F9A38FE5C0}" srcOrd="1" destOrd="0" presId="urn:microsoft.com/office/officeart/2005/8/layout/cycle4#1"/>
    <dgm:cxn modelId="{4448CD4D-A6BE-4DDC-9EF0-F8A33C46B72E}" type="presParOf" srcId="{FF526596-C84A-4353-BA91-CA5BBD549D93}" destId="{9E12B134-0CEC-4D93-954F-F1243FDFE0B8}" srcOrd="4" destOrd="0" presId="urn:microsoft.com/office/officeart/2005/8/layout/cycle4#1"/>
    <dgm:cxn modelId="{2C3DC1E7-53A2-4E7D-8F75-315886F88351}" type="presParOf" srcId="{984AA4DE-25DE-4CDD-AD28-B2BDAF2388FD}" destId="{45A97435-8143-4C83-9F61-4C01044AED55}" srcOrd="1" destOrd="0" presId="urn:microsoft.com/office/officeart/2005/8/layout/cycle4#1"/>
    <dgm:cxn modelId="{AC67BA4C-97AE-4D45-A605-803EDC7CD11A}" type="presParOf" srcId="{45A97435-8143-4C83-9F61-4C01044AED55}" destId="{5D598A3C-8783-42D5-8AB6-40A4A9F0712B}" srcOrd="0" destOrd="0" presId="urn:microsoft.com/office/officeart/2005/8/layout/cycle4#1"/>
    <dgm:cxn modelId="{37FDBFF6-6129-4902-A5D1-8994AE0E605A}" type="presParOf" srcId="{45A97435-8143-4C83-9F61-4C01044AED55}" destId="{E6E83707-88FB-4491-981A-CFABF346CB9C}" srcOrd="1" destOrd="0" presId="urn:microsoft.com/office/officeart/2005/8/layout/cycle4#1"/>
    <dgm:cxn modelId="{62D86867-50C8-4BC4-A714-68E5ABFE1ABD}" type="presParOf" srcId="{45A97435-8143-4C83-9F61-4C01044AED55}" destId="{B80E3F60-2A19-43BC-9ABE-14E7F78808D8}" srcOrd="2" destOrd="0" presId="urn:microsoft.com/office/officeart/2005/8/layout/cycle4#1"/>
    <dgm:cxn modelId="{7D9620C2-974C-4DFE-982B-945571679F52}" type="presParOf" srcId="{45A97435-8143-4C83-9F61-4C01044AED55}" destId="{9B08BC1A-D6B0-43CC-A3E4-ABCC3F8A1970}" srcOrd="3" destOrd="0" presId="urn:microsoft.com/office/officeart/2005/8/layout/cycle4#1"/>
    <dgm:cxn modelId="{96367991-E1E3-4618-A9AC-F6E776A8627B}" type="presParOf" srcId="{45A97435-8143-4C83-9F61-4C01044AED55}" destId="{DF9F2D95-AE4E-4163-9AED-FDB44F84D5E6}" srcOrd="4" destOrd="0" presId="urn:microsoft.com/office/officeart/2005/8/layout/cycle4#1"/>
    <dgm:cxn modelId="{BB5EDABF-1B01-4A38-BD5B-AAE5D216B013}" type="presParOf" srcId="{984AA4DE-25DE-4CDD-AD28-B2BDAF2388FD}" destId="{E21EB4B5-423B-416D-85BA-85C4C1D34B49}" srcOrd="2" destOrd="0" presId="urn:microsoft.com/office/officeart/2005/8/layout/cycle4#1"/>
    <dgm:cxn modelId="{346E5CD4-28EE-479F-9633-95A6AF31127A}" type="presParOf" srcId="{984AA4DE-25DE-4CDD-AD28-B2BDAF2388FD}" destId="{DDAA3FE8-9D5D-495A-BB46-73C76820D90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63593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360200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349808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253778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5BB4A084-3FCC-454E-A711-ADB414F098A6}" type="datetime1">
              <a:rPr lang="en-US" smtClean="0"/>
              <a:t>2/29/2016</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D0326F9-4275-40EB-9029-141A963C3D9A}"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2016FAC-FD19-49CE-8F65-BDF4253AF2C1}" type="datetime1">
              <a:rPr lang="en-US" smtClean="0"/>
              <a:t>2/29/2016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78F71-E661-4CFB-A33B-2C198820AD79}"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61BE3F5B-ABE4-4223-ABE1-9CA185C65E14}"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49295962-062B-486C-9D24-59DB7BF1C42F}" type="datetime1">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89A3E789-4AF1-4CF0-8C72-44E1B34F28CB}" type="datetime1">
              <a:rPr lang="en-US" smtClean="0"/>
              <a:t>2/29/2016</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77BAB38C-C638-4083-9F38-568B64A29F5D}"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DF9E57-A95C-48A5-8FAC-A59913D5735A}"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18930A19-9E55-4484-99F2-FCC5374A05CA}"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7A36-B1B6-4D56-AE4D-FCAA3A2076CB}" type="datetime1">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60CA53E3-7B63-4546-AD5D-EC590981E8A9}"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6658573-EFA5-4D1D-82CB-4BA21152CB1F}" type="datetime1">
              <a:rPr lang="en-US" smtClean="0"/>
              <a:t>2/29/2016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96AD-9A47-4C77-AE18-9D8B195F1C25}" type="datetime1">
              <a:rPr lang="en-US" smtClean="0"/>
              <a:t>2/29/2016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1.jpe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4.xml"/><Relationship Id="rId4" Type="http://schemas.openxmlformats.org/officeDocument/2006/relationships/image" Target="../media/image74.jpeg"/></Relationships>
</file>

<file path=ppt/slides/_rels/slide6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5.jpe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th-TH" sz="4000" dirty="0">
                <a:latin typeface="Tahoma" panose="020B0604030504040204" pitchFamily="34" charset="0"/>
                <a:ea typeface="Tahoma" panose="020B0604030504040204" pitchFamily="34" charset="0"/>
                <a:cs typeface="Tahoma" panose="020B0604030504040204" pitchFamily="34" charset="0"/>
              </a:rPr>
              <a:t>การประชุมปฏิบัติการ</a:t>
            </a:r>
            <a:r>
              <a:rPr lang="th-TH" sz="2400" dirty="0">
                <a:latin typeface="Tahoma" panose="020B0604030504040204" pitchFamily="34" charset="0"/>
                <a:ea typeface="Tahoma" panose="020B0604030504040204" pitchFamily="34" charset="0"/>
                <a:cs typeface="Tahoma" panose="020B0604030504040204" pitchFamily="34" charset="0"/>
              </a:rPr>
              <a:t/>
            </a:r>
            <a:br>
              <a:rPr lang="th-TH" sz="2400" dirty="0">
                <a:latin typeface="Tahoma" panose="020B0604030504040204" pitchFamily="34" charset="0"/>
                <a:ea typeface="Tahoma" panose="020B0604030504040204" pitchFamily="34" charset="0"/>
                <a:cs typeface="Tahoma" panose="020B0604030504040204" pitchFamily="34" charset="0"/>
              </a:rPr>
            </a:br>
            <a:r>
              <a:rPr lang="th-TH" sz="2400" dirty="0">
                <a:latin typeface="Tahoma" panose="020B0604030504040204" pitchFamily="34" charset="0"/>
                <a:ea typeface="Tahoma" panose="020B0604030504040204" pitchFamily="34" charset="0"/>
                <a:cs typeface="Tahoma" panose="020B0604030504040204" pitchFamily="34" charset="0"/>
              </a:rPr>
              <a:t>ผู้รับผิดชอบการดำเนินงาน</a:t>
            </a:r>
            <a:br>
              <a:rPr lang="th-TH" sz="2400" dirty="0">
                <a:latin typeface="Tahoma" panose="020B0604030504040204" pitchFamily="34" charset="0"/>
                <a:ea typeface="Tahoma" panose="020B0604030504040204" pitchFamily="34" charset="0"/>
                <a:cs typeface="Tahoma" panose="020B0604030504040204" pitchFamily="34" charset="0"/>
              </a:rPr>
            </a:br>
            <a:r>
              <a:rPr lang="th-TH" sz="2400" dirty="0">
                <a:latin typeface="Tahoma" panose="020B0604030504040204" pitchFamily="34" charset="0"/>
                <a:ea typeface="Tahoma" panose="020B0604030504040204" pitchFamily="34" charset="0"/>
                <a:cs typeface="Tahoma" panose="020B0604030504040204" pitchFamily="34" charset="0"/>
              </a:rPr>
              <a:t>ตัวชี้วัดตามคำรับรองการปฏิบัติราชการ</a:t>
            </a:r>
            <a:r>
              <a:rPr lang="th-TH" sz="9600" dirty="0">
                <a:latin typeface="Tahoma" panose="020B0604030504040204" pitchFamily="34" charset="0"/>
                <a:ea typeface="Tahoma" panose="020B0604030504040204" pitchFamily="34" charset="0"/>
                <a:cs typeface="Tahoma" panose="020B0604030504040204" pitchFamily="34" charset="0"/>
              </a:rPr>
              <a:t/>
            </a:r>
            <a:br>
              <a:rPr lang="th-TH" sz="9600" dirty="0">
                <a:latin typeface="Tahoma" panose="020B0604030504040204" pitchFamily="34" charset="0"/>
                <a:ea typeface="Tahoma" panose="020B0604030504040204" pitchFamily="34" charset="0"/>
                <a:cs typeface="Tahoma" panose="020B0604030504040204" pitchFamily="34" charset="0"/>
              </a:rPr>
            </a:br>
            <a:r>
              <a:rPr lang="th-TH" sz="2400" dirty="0">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400" dirty="0" smtClean="0">
                <a:latin typeface="Tahoma" panose="020B0604030504040204" pitchFamily="34" charset="0"/>
                <a:ea typeface="Tahoma" panose="020B0604030504040204" pitchFamily="34" charset="0"/>
                <a:cs typeface="Tahoma" panose="020B0604030504040204" pitchFamily="34" charset="0"/>
              </a:rPr>
              <a:t>2559</a:t>
            </a:r>
            <a:endParaRPr lang="en-US" sz="5600" b="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1600" y="260648"/>
            <a:ext cx="1629990" cy="2314583"/>
          </a:xfrm>
          <a:prstGeom prst="rect">
            <a:avLst/>
          </a:prstGeom>
        </p:spPr>
      </p:pic>
      <p:sp>
        <p:nvSpPr>
          <p:cNvPr id="2" name="Text Placeholder 1"/>
          <p:cNvSpPr>
            <a:spLocks noGrp="1"/>
          </p:cNvSpPr>
          <p:nvPr>
            <p:ph type="body" sz="quarter" idx="14"/>
          </p:nvPr>
        </p:nvSpPr>
        <p:spPr/>
        <p:txBody>
          <a:bodyPr>
            <a:normAutofit/>
          </a:bodyPr>
          <a:lstStyle/>
          <a:p>
            <a:pPr algn="l"/>
            <a:r>
              <a:rPr lang="th-TH" sz="2000" dirty="0" smtClean="0"/>
              <a:t>กลุ่มพัฒนาระบบบริหาร สำนักงานคณะกรรมการการศึกษาขั้นพื้นฐาน</a:t>
            </a:r>
            <a:endParaRPr lang="th-TH" sz="2000"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 y="80019"/>
            <a:ext cx="9144000" cy="562074"/>
          </a:xfrm>
        </p:spPr>
        <p:style>
          <a:lnRef idx="0">
            <a:schemeClr val="accent5"/>
          </a:lnRef>
          <a:fillRef idx="3">
            <a:schemeClr val="accent5"/>
          </a:fillRef>
          <a:effectRef idx="3">
            <a:schemeClr val="accent5"/>
          </a:effectRef>
          <a:fontRef idx="minor">
            <a:schemeClr val="lt1"/>
          </a:fontRef>
        </p:style>
        <p:txBody>
          <a:bodyPr>
            <a:noAutofit/>
          </a:bodyPr>
          <a:lstStyle/>
          <a:p>
            <a:pPr lvl="0"/>
            <a:r>
              <a:rPr lang="th-TH" sz="2000" b="1" dirty="0">
                <a:latin typeface="Tahoma" panose="020B0604030504040204" pitchFamily="34" charset="0"/>
                <a:ea typeface="Tahoma" panose="020B0604030504040204" pitchFamily="34" charset="0"/>
                <a:cs typeface="Tahoma" panose="020B0604030504040204" pitchFamily="34" charset="0"/>
              </a:rPr>
              <a:t>ตัวชี้วัด</a:t>
            </a:r>
            <a:r>
              <a:rPr lang="th-TH" sz="2000" b="1" dirty="0" smtClean="0">
                <a:latin typeface="Tahoma" panose="020B0604030504040204" pitchFamily="34" charset="0"/>
                <a:ea typeface="Tahoma" panose="020B0604030504040204" pitchFamily="34" charset="0"/>
                <a:cs typeface="Tahoma" panose="020B0604030504040204" pitchFamily="34" charset="0"/>
              </a:rPr>
              <a:t>ตามคำ</a:t>
            </a:r>
            <a:r>
              <a:rPr lang="th-TH" sz="2000" b="1" dirty="0">
                <a:latin typeface="Tahoma" panose="020B0604030504040204" pitchFamily="34" charset="0"/>
                <a:ea typeface="Tahoma" panose="020B0604030504040204" pitchFamily="34" charset="0"/>
                <a:cs typeface="Tahoma" panose="020B0604030504040204" pitchFamily="34" charset="0"/>
              </a:rPr>
              <a:t>รับรองการปฏิบัติ</a:t>
            </a:r>
            <a:r>
              <a:rPr lang="th-TH" sz="2000" b="1" dirty="0" smtClean="0">
                <a:latin typeface="Tahoma" panose="020B0604030504040204" pitchFamily="34" charset="0"/>
                <a:ea typeface="Tahoma" panose="020B0604030504040204" pitchFamily="34" charset="0"/>
                <a:cs typeface="Tahoma" panose="020B0604030504040204" pitchFamily="34" charset="0"/>
              </a:rPr>
              <a:t>ราชการ ประจำปีงบประมาณ พ.ศ. </a:t>
            </a:r>
            <a:r>
              <a:rPr lang="en-US" sz="2000" b="1" dirty="0" smtClean="0">
                <a:latin typeface="Tahoma" panose="020B0604030504040204" pitchFamily="34" charset="0"/>
                <a:ea typeface="Tahoma" panose="020B0604030504040204" pitchFamily="34" charset="0"/>
                <a:cs typeface="Tahoma" panose="020B0604030504040204" pitchFamily="34" charset="0"/>
              </a:rPr>
              <a:t>2559</a:t>
            </a:r>
            <a:endParaRPr lang="th-TH" sz="20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10</a:t>
            </a:fld>
            <a:endParaRPr lang="en-US" dirty="0"/>
          </a:p>
        </p:txBody>
      </p:sp>
      <p:pic>
        <p:nvPicPr>
          <p:cNvPr id="11" name="Picture 10"/>
          <p:cNvPicPr>
            <a:picLocks noChangeAspect="1"/>
          </p:cNvPicPr>
          <p:nvPr/>
        </p:nvPicPr>
        <p:blipFill>
          <a:blip r:embed="rId2"/>
          <a:stretch>
            <a:fillRect/>
          </a:stretch>
        </p:blipFill>
        <p:spPr>
          <a:xfrm>
            <a:off x="5360" y="697057"/>
            <a:ext cx="5100408" cy="6178831"/>
          </a:xfrm>
          <a:prstGeom prst="rect">
            <a:avLst/>
          </a:prstGeom>
        </p:spPr>
      </p:pic>
      <p:pic>
        <p:nvPicPr>
          <p:cNvPr id="12" name="Picture 11"/>
          <p:cNvPicPr>
            <a:picLocks noChangeAspect="1"/>
          </p:cNvPicPr>
          <p:nvPr/>
        </p:nvPicPr>
        <p:blipFill>
          <a:blip r:embed="rId3"/>
          <a:stretch>
            <a:fillRect/>
          </a:stretch>
        </p:blipFill>
        <p:spPr>
          <a:xfrm>
            <a:off x="5131264" y="689619"/>
            <a:ext cx="3913600" cy="1889091"/>
          </a:xfrm>
          <a:prstGeom prst="rect">
            <a:avLst/>
          </a:prstGeom>
        </p:spPr>
      </p:pic>
      <p:pic>
        <p:nvPicPr>
          <p:cNvPr id="13" name="Picture 12"/>
          <p:cNvPicPr>
            <a:picLocks noChangeAspect="1"/>
          </p:cNvPicPr>
          <p:nvPr/>
        </p:nvPicPr>
        <p:blipFill>
          <a:blip r:embed="rId4"/>
          <a:stretch>
            <a:fillRect/>
          </a:stretch>
        </p:blipFill>
        <p:spPr>
          <a:xfrm>
            <a:off x="5142758" y="2626236"/>
            <a:ext cx="3902105" cy="4183379"/>
          </a:xfrm>
          <a:prstGeom prst="rect">
            <a:avLst/>
          </a:prstGeom>
        </p:spPr>
      </p:pic>
    </p:spTree>
    <p:extLst>
      <p:ext uri="{BB962C8B-B14F-4D97-AF65-F5344CB8AC3E}">
        <p14:creationId xmlns:p14="http://schemas.microsoft.com/office/powerpoint/2010/main" val="252784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64096"/>
          </a:xfrm>
        </p:spPr>
        <p:style>
          <a:lnRef idx="0">
            <a:schemeClr val="accent6"/>
          </a:lnRef>
          <a:fillRef idx="3">
            <a:schemeClr val="accent6"/>
          </a:fillRef>
          <a:effectRef idx="3">
            <a:schemeClr val="accent6"/>
          </a:effectRef>
          <a:fontRef idx="minor">
            <a:schemeClr val="lt1"/>
          </a:fontRef>
        </p:style>
        <p:txBody>
          <a:bodyPr>
            <a:noAutofit/>
          </a:bodyPr>
          <a:lstStyle/>
          <a:p>
            <a:r>
              <a:rPr lang="th-TH" sz="2400" b="1" dirty="0">
                <a:latin typeface="Tahoma" panose="020B0604030504040204" pitchFamily="34" charset="0"/>
                <a:ea typeface="Tahoma" panose="020B0604030504040204" pitchFamily="34" charset="0"/>
                <a:cs typeface="Tahoma" panose="020B0604030504040204" pitchFamily="34" charset="0"/>
              </a:rPr>
              <a:t>ตัวชี้วัด</a:t>
            </a:r>
            <a:r>
              <a:rPr lang="th-TH" sz="2400" b="1" dirty="0" smtClean="0">
                <a:latin typeface="Tahoma" panose="020B0604030504040204" pitchFamily="34" charset="0"/>
                <a:ea typeface="Tahoma" panose="020B0604030504040204" pitchFamily="34" charset="0"/>
                <a:cs typeface="Tahoma" panose="020B0604030504040204" pitchFamily="34" charset="0"/>
              </a:rPr>
              <a:t>ตามแผนปฏิบัติราชการ ประจำปี</a:t>
            </a:r>
            <a:r>
              <a:rPr lang="th-TH" sz="2400" b="1" dirty="0">
                <a:latin typeface="Tahoma" panose="020B0604030504040204" pitchFamily="34" charset="0"/>
                <a:ea typeface="Tahoma" panose="020B0604030504040204" pitchFamily="34" charset="0"/>
                <a:cs typeface="Tahoma" panose="020B0604030504040204" pitchFamily="34" charset="0"/>
              </a:rPr>
              <a:t>งบประมาณ พ.ศ. </a:t>
            </a:r>
            <a:r>
              <a:rPr lang="en-US" sz="2400" b="1" dirty="0">
                <a:latin typeface="Tahoma" panose="020B0604030504040204" pitchFamily="34" charset="0"/>
                <a:ea typeface="Tahoma" panose="020B0604030504040204" pitchFamily="34" charset="0"/>
                <a:cs typeface="Tahoma" panose="020B0604030504040204" pitchFamily="34" charset="0"/>
              </a:rPr>
              <a:t>2559</a:t>
            </a:r>
            <a:endParaRPr lang="th-TH" sz="24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3158879"/>
              </p:ext>
            </p:extLst>
          </p:nvPr>
        </p:nvGraphicFramePr>
        <p:xfrm>
          <a:off x="323528" y="1340768"/>
          <a:ext cx="8363272"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37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th-TH" sz="3200" b="1" dirty="0">
                <a:latin typeface="Tahoma" panose="020B0604030504040204" pitchFamily="34" charset="0"/>
                <a:ea typeface="Tahoma" panose="020B0604030504040204" pitchFamily="34" charset="0"/>
                <a:cs typeface="Tahoma" panose="020B0604030504040204" pitchFamily="34" charset="0"/>
              </a:rPr>
              <a:t>กลยุทธ์ที่ </a:t>
            </a:r>
            <a:r>
              <a:rPr lang="en-US" sz="3200" b="1" dirty="0">
                <a:latin typeface="Tahoma" panose="020B0604030504040204" pitchFamily="34" charset="0"/>
                <a:ea typeface="Tahoma" panose="020B0604030504040204" pitchFamily="34" charset="0"/>
                <a:cs typeface="Tahoma" panose="020B0604030504040204" pitchFamily="34" charset="0"/>
              </a:rPr>
              <a:t>1 </a:t>
            </a:r>
            <a:r>
              <a:rPr lang="th-TH" sz="3200" b="1" dirty="0">
                <a:latin typeface="Tahoma" panose="020B0604030504040204" pitchFamily="34" charset="0"/>
                <a:ea typeface="Tahoma" panose="020B0604030504040204" pitchFamily="34" charset="0"/>
                <a:cs typeface="Tahoma" panose="020B0604030504040204" pitchFamily="34" charset="0"/>
              </a:rPr>
              <a:t>การพัฒนาคุณภาพผู้เรียนในระดับการศึกษาขั้น</a:t>
            </a:r>
            <a:r>
              <a:rPr lang="th-TH" sz="3200" b="1" dirty="0" smtClean="0">
                <a:latin typeface="Tahoma" panose="020B0604030504040204" pitchFamily="34" charset="0"/>
                <a:ea typeface="Tahoma" panose="020B0604030504040204" pitchFamily="34" charset="0"/>
                <a:cs typeface="Tahoma" panose="020B0604030504040204" pitchFamily="34" charset="0"/>
              </a:rPr>
              <a:t>พื้นฐาน</a:t>
            </a:r>
            <a:endParaRPr lang="th-TH" sz="32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12</a:t>
            </a:fld>
            <a:endParaRPr lang="en-US" dirty="0"/>
          </a:p>
        </p:txBody>
      </p:sp>
      <p:sp>
        <p:nvSpPr>
          <p:cNvPr id="4" name="Content Placeholder 3"/>
          <p:cNvSpPr>
            <a:spLocks noGrp="1"/>
          </p:cNvSpPr>
          <p:nvPr>
            <p:ph idx="1"/>
          </p:nvPr>
        </p:nvSpPr>
        <p:spPr>
          <a:xfrm>
            <a:off x="457200" y="1600200"/>
            <a:ext cx="5194920" cy="4525963"/>
          </a:xfrm>
        </p:spPr>
        <p:txBody>
          <a:bodyPr>
            <a:noAutofit/>
          </a:bodyPr>
          <a:lstStyle/>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อาเซียน</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ค่านิยม </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12 </a:t>
            </a:r>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ประการ</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 มาตรฐานสากล</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นร. ปฐมวัยได้รับการเตรียมพร้อม</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บ้านนักวิทยาศาสตร์น้อย</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การส่งเสริมนิสัยรักการอ่าน</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ความโปร่งใส</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 วิถีพุทธ</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ลูกเสือ/ศิลปหัตถกรรม/สภานักเรียน</a:t>
            </a:r>
          </a:p>
        </p:txBody>
      </p:sp>
      <p:sp>
        <p:nvSpPr>
          <p:cNvPr id="5" name="Content Placeholder 3"/>
          <p:cNvSpPr txBox="1">
            <a:spLocks/>
          </p:cNvSpPr>
          <p:nvPr/>
        </p:nvSpPr>
        <p:spPr>
          <a:xfrm>
            <a:off x="5076056" y="1624012"/>
            <a:ext cx="39305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h-TH" sz="2800" dirty="0">
                <a:solidFill>
                  <a:schemeClr val="tx1"/>
                </a:solidFill>
                <a:latin typeface="Cordia New" panose="020B0304020202020204" pitchFamily="34" charset="-34"/>
                <a:ea typeface="Tahoma" panose="020B0604030504040204" pitchFamily="34" charset="0"/>
              </a:rPr>
              <a:t>สุขภาวะนักเรียน</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ป.</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1</a:t>
            </a:r>
            <a:r>
              <a:rPr lang="en-US"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 </a:t>
            </a:r>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อ่านออกเขียนได้</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สิ่งแวดล้อม</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ทักษะครูภาษาอังกฤษ</a:t>
            </a:r>
            <a:endPar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9061">
            <a:off x="5586136" y="3969251"/>
            <a:ext cx="2383174" cy="15815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15877">
            <a:off x="6522418" y="4961349"/>
            <a:ext cx="1508328" cy="15982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descr="http://www.vcharkarn.com/userfiles/215406/image/%E0%B8%AA%E0%B8%B7%E0%B9%88%E0%B8%AD%E0%B8%AD%E0%B8%B2%E0%B9%80%E0%B8%8B%E0%B8%B5%E0%B8%A2%E0%B8%99/793417.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9950" y="4816648"/>
            <a:ext cx="2516900" cy="1887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load.wikimedia.org/wikipedia/th/a/ae/%E0%B8%A5%E0%B8%B9%E0%B8%81%E0%B9%80%E0%B8%AA%E0%B8%B7%E0%B8%AD%E0%B8%AA%E0%B8%B2%E0%B8%A1%E0%B8%B1%E0%B8%8D.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9341" y="4760031"/>
            <a:ext cx="1118439" cy="167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9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652120" y="4773439"/>
            <a:ext cx="2569046" cy="1318777"/>
          </a:xfrm>
          <a:prstGeom prst="rect">
            <a:avLst/>
          </a:prstGeom>
        </p:spPr>
      </p:pic>
      <p:sp>
        <p:nvSpPr>
          <p:cNvPr id="2" name="Title 1"/>
          <p:cNvSpPr>
            <a:spLocks noGrp="1"/>
          </p:cNvSpPr>
          <p:nvPr>
            <p:ph type="title"/>
          </p:nvPr>
        </p:nvSpPr>
        <p:spPr/>
        <p:txBody>
          <a:bodyPr>
            <a:noAutofit/>
          </a:bodyPr>
          <a:lstStyle/>
          <a:p>
            <a:pPr lvl="0"/>
            <a:r>
              <a:rPr lang="th-TH" sz="2400" b="1" dirty="0">
                <a:latin typeface="Tahoma" panose="020B0604030504040204" pitchFamily="34" charset="0"/>
                <a:ea typeface="Tahoma" panose="020B0604030504040204" pitchFamily="34" charset="0"/>
                <a:cs typeface="Tahoma" panose="020B0604030504040204" pitchFamily="34" charset="0"/>
              </a:rPr>
              <a:t>กลยุทธ์ที่ </a:t>
            </a:r>
            <a:r>
              <a:rPr lang="en-US" sz="2400" b="1" dirty="0">
                <a:latin typeface="Tahoma" panose="020B0604030504040204" pitchFamily="34" charset="0"/>
                <a:ea typeface="Tahoma" panose="020B0604030504040204" pitchFamily="34" charset="0"/>
                <a:cs typeface="Tahoma" panose="020B0604030504040204" pitchFamily="34" charset="0"/>
              </a:rPr>
              <a:t>2 </a:t>
            </a:r>
            <a:r>
              <a:rPr lang="th-TH" sz="2400" b="1" dirty="0">
                <a:latin typeface="Tahoma" panose="020B0604030504040204" pitchFamily="34" charset="0"/>
                <a:ea typeface="Tahoma" panose="020B0604030504040204" pitchFamily="34" charset="0"/>
                <a:cs typeface="Tahoma" panose="020B0604030504040204" pitchFamily="34" charset="0"/>
              </a:rPr>
              <a:t>การเพิ่มโอกาสการเข้าถึงบริการการศึกษาขั้นพื้นฐานให้ทั่วถึงครอบคลุมผู้เรียนให้ได้รับโอกาสในการพัฒนาเต็มตารม</a:t>
            </a:r>
            <a:r>
              <a:rPr lang="th-TH" sz="2400" b="1" dirty="0" smtClean="0">
                <a:latin typeface="Tahoma" panose="020B0604030504040204" pitchFamily="34" charset="0"/>
                <a:ea typeface="Tahoma" panose="020B0604030504040204" pitchFamily="34" charset="0"/>
                <a:cs typeface="Tahoma" panose="020B0604030504040204" pitchFamily="34" charset="0"/>
              </a:rPr>
              <a:t>ศักยภาพ</a:t>
            </a:r>
            <a:r>
              <a:rPr lang="th-TH" sz="2400" b="1" dirty="0">
                <a:latin typeface="Tahoma" panose="020B0604030504040204" pitchFamily="34" charset="0"/>
                <a:ea typeface="Tahoma" panose="020B0604030504040204" pitchFamily="34" charset="0"/>
                <a:cs typeface="Tahoma" panose="020B0604030504040204" pitchFamily="34" charset="0"/>
              </a:rPr>
              <a:t>และมีคุณภาพ</a:t>
            </a:r>
            <a:br>
              <a:rPr lang="th-TH" sz="2400" b="1" dirty="0">
                <a:latin typeface="Tahoma" panose="020B0604030504040204" pitchFamily="34" charset="0"/>
                <a:ea typeface="Tahoma" panose="020B0604030504040204" pitchFamily="34" charset="0"/>
                <a:cs typeface="Tahoma" panose="020B0604030504040204" pitchFamily="34" charset="0"/>
              </a:rPr>
            </a:br>
            <a:endParaRPr lang="th-TH" sz="24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13</a:t>
            </a:fld>
            <a:endParaRPr lang="en-US" dirty="0"/>
          </a:p>
        </p:txBody>
      </p:sp>
      <p:sp>
        <p:nvSpPr>
          <p:cNvPr id="4" name="Content Placeholder 3"/>
          <p:cNvSpPr>
            <a:spLocks noGrp="1"/>
          </p:cNvSpPr>
          <p:nvPr>
            <p:ph idx="1"/>
          </p:nvPr>
        </p:nvSpPr>
        <p:spPr>
          <a:xfrm>
            <a:off x="518864" y="1600200"/>
            <a:ext cx="4629200" cy="4525963"/>
          </a:xfrm>
        </p:spPr>
        <p:txBody>
          <a:bodyPr>
            <a:normAutofit/>
          </a:bodyPr>
          <a:lstStyle/>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ร.ร.ระดับตำบลฯเรียนรู้งานอาชีพ</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ร.ร.ระดับตำบล </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Best Practice</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โรงเรียนจุฬาภรณฯ</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เด็กเข้า/ออก/จบ</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การจัดเก็บข้อมูลผลการเรียน </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Online</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เรียนฟรีฯ</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แนะแนว</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ร.ร.ในฝัน</a:t>
            </a:r>
          </a:p>
          <a:p>
            <a:pPr marL="0" indent="0">
              <a:buNone/>
            </a:pPr>
            <a:endPar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endParaRPr>
          </a:p>
          <a:p>
            <a:endPar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sp>
        <p:nvSpPr>
          <p:cNvPr id="5" name="Content Placeholder 3"/>
          <p:cNvSpPr txBox="1">
            <a:spLocks/>
          </p:cNvSpPr>
          <p:nvPr/>
        </p:nvSpPr>
        <p:spPr>
          <a:xfrm>
            <a:off x="4860032" y="1600199"/>
            <a:ext cx="4629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นร.พิการ/ด้อยโอกาส</a:t>
            </a:r>
          </a:p>
          <a:p>
            <a:r>
              <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การสอนวอลดอร์ฟ</a:t>
            </a:r>
          </a:p>
          <a:p>
            <a:r>
              <a:rPr lang="en-US"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O-NET/I-NET </a:t>
            </a:r>
            <a:r>
              <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จชต.</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ร.ร.สามัญควบอิสลาม</a:t>
            </a:r>
            <a:endPar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pic>
        <p:nvPicPr>
          <p:cNvPr id="6" name="Picture 5"/>
          <p:cNvPicPr>
            <a:picLocks noChangeAspect="1"/>
          </p:cNvPicPr>
          <p:nvPr/>
        </p:nvPicPr>
        <p:blipFill>
          <a:blip r:embed="rId3"/>
          <a:stretch>
            <a:fillRect/>
          </a:stretch>
        </p:blipFill>
        <p:spPr>
          <a:xfrm>
            <a:off x="5007726" y="3655348"/>
            <a:ext cx="1712697" cy="1141798"/>
          </a:xfrm>
          <a:prstGeom prst="rect">
            <a:avLst/>
          </a:prstGeom>
        </p:spPr>
      </p:pic>
      <p:pic>
        <p:nvPicPr>
          <p:cNvPr id="7" name="Picture 6"/>
          <p:cNvPicPr>
            <a:picLocks noChangeAspect="1"/>
          </p:cNvPicPr>
          <p:nvPr/>
        </p:nvPicPr>
        <p:blipFill>
          <a:blip r:embed="rId4"/>
          <a:stretch>
            <a:fillRect/>
          </a:stretch>
        </p:blipFill>
        <p:spPr>
          <a:xfrm>
            <a:off x="4332178" y="4477909"/>
            <a:ext cx="1319942" cy="923959"/>
          </a:xfrm>
          <a:prstGeom prst="rect">
            <a:avLst/>
          </a:prstGeom>
        </p:spPr>
      </p:pic>
      <p:pic>
        <p:nvPicPr>
          <p:cNvPr id="10" name="Picture 9"/>
          <p:cNvPicPr>
            <a:picLocks noChangeAspect="1"/>
          </p:cNvPicPr>
          <p:nvPr/>
        </p:nvPicPr>
        <p:blipFill>
          <a:blip r:embed="rId5"/>
          <a:stretch>
            <a:fillRect/>
          </a:stretch>
        </p:blipFill>
        <p:spPr>
          <a:xfrm>
            <a:off x="6720423" y="3782129"/>
            <a:ext cx="1660477" cy="1108368"/>
          </a:xfrm>
          <a:prstGeom prst="rect">
            <a:avLst/>
          </a:prstGeom>
          <a:ln>
            <a:noFill/>
          </a:ln>
          <a:effectLst>
            <a:softEdge rad="112500"/>
          </a:effectLst>
        </p:spPr>
      </p:pic>
    </p:spTree>
    <p:extLst>
      <p:ext uri="{BB962C8B-B14F-4D97-AF65-F5344CB8AC3E}">
        <p14:creationId xmlns:p14="http://schemas.microsoft.com/office/powerpoint/2010/main" val="268453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th-TH" sz="2800" b="1" dirty="0">
                <a:latin typeface="Tahoma" panose="020B0604030504040204" pitchFamily="34" charset="0"/>
                <a:ea typeface="Tahoma" panose="020B0604030504040204" pitchFamily="34" charset="0"/>
                <a:cs typeface="Tahoma" panose="020B0604030504040204" pitchFamily="34" charset="0"/>
              </a:rPr>
              <a:t>กลยุทธ์ที่ </a:t>
            </a:r>
            <a:r>
              <a:rPr lang="en-US" sz="2800" b="1" dirty="0">
                <a:latin typeface="Tahoma" panose="020B0604030504040204" pitchFamily="34" charset="0"/>
                <a:ea typeface="Tahoma" panose="020B0604030504040204" pitchFamily="34" charset="0"/>
                <a:cs typeface="Tahoma" panose="020B0604030504040204" pitchFamily="34" charset="0"/>
              </a:rPr>
              <a:t>3 </a:t>
            </a:r>
            <a:r>
              <a:rPr lang="th-TH" sz="2800" b="1" dirty="0">
                <a:latin typeface="Tahoma" panose="020B0604030504040204" pitchFamily="34" charset="0"/>
                <a:ea typeface="Tahoma" panose="020B0604030504040204" pitchFamily="34" charset="0"/>
                <a:cs typeface="Tahoma" panose="020B0604030504040204" pitchFamily="34" charset="0"/>
              </a:rPr>
              <a:t>การพัฒนาคุณภาพครูและบุคลากรทางการ</a:t>
            </a:r>
            <a:r>
              <a:rPr lang="th-TH" sz="2800" b="1" dirty="0" smtClean="0">
                <a:latin typeface="Tahoma" panose="020B0604030504040204" pitchFamily="34" charset="0"/>
                <a:ea typeface="Tahoma" panose="020B0604030504040204" pitchFamily="34" charset="0"/>
                <a:cs typeface="Tahoma" panose="020B0604030504040204" pitchFamily="34" charset="0"/>
              </a:rPr>
              <a:t>ศึกษา</a:t>
            </a:r>
            <a:endParaRPr lang="th-TH" sz="28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14</a:t>
            </a:fld>
            <a:endParaRPr lang="en-US" dirty="0"/>
          </a:p>
        </p:txBody>
      </p:sp>
      <p:sp>
        <p:nvSpPr>
          <p:cNvPr id="4" name="Content Placeholder 3"/>
          <p:cNvSpPr>
            <a:spLocks noGrp="1"/>
          </p:cNvSpPr>
          <p:nvPr>
            <p:ph idx="1"/>
          </p:nvPr>
        </p:nvSpPr>
        <p:spPr>
          <a:xfrm>
            <a:off x="457200" y="1600200"/>
            <a:ext cx="4834880" cy="4525963"/>
          </a:xfrm>
        </p:spPr>
        <p:txBody>
          <a:bodyPr/>
          <a:lstStyle/>
          <a:p>
            <a:r>
              <a:rPr lang="th-TH" dirty="0" smtClean="0">
                <a:solidFill>
                  <a:schemeClr val="tx1"/>
                </a:solidFill>
                <a:latin typeface="Cordia New" panose="020B0304020202020204" pitchFamily="34" charset="-34"/>
                <a:cs typeface="Cordia New" panose="020B0304020202020204" pitchFamily="34" charset="-34"/>
              </a:rPr>
              <a:t>จัดสรรอัตราจ้าง</a:t>
            </a:r>
          </a:p>
          <a:p>
            <a:r>
              <a:rPr lang="th-TH" dirty="0" smtClean="0">
                <a:solidFill>
                  <a:schemeClr val="tx1"/>
                </a:solidFill>
                <a:latin typeface="Cordia New" panose="020B0304020202020204" pitchFamily="34" charset="-34"/>
                <a:cs typeface="Cordia New" panose="020B0304020202020204" pitchFamily="34" charset="-34"/>
              </a:rPr>
              <a:t>อัตราจ้างแทนนักการภารโรง</a:t>
            </a:r>
          </a:p>
          <a:p>
            <a:r>
              <a:rPr lang="th-TH" dirty="0" smtClean="0">
                <a:solidFill>
                  <a:schemeClr val="tx1"/>
                </a:solidFill>
                <a:latin typeface="Cordia New" panose="020B0304020202020204" pitchFamily="34" charset="-34"/>
                <a:cs typeface="Cordia New" panose="020B0304020202020204" pitchFamily="34" charset="-34"/>
              </a:rPr>
              <a:t>บุคลากร </a:t>
            </a:r>
            <a:r>
              <a:rPr lang="en-US" dirty="0" smtClean="0">
                <a:solidFill>
                  <a:schemeClr val="tx1"/>
                </a:solidFill>
                <a:latin typeface="Cordia New" panose="020B0304020202020204" pitchFamily="34" charset="-34"/>
                <a:cs typeface="Cordia New" panose="020B0304020202020204" pitchFamily="34" charset="-34"/>
              </a:rPr>
              <a:t>38</a:t>
            </a:r>
            <a:r>
              <a:rPr lang="th-TH" dirty="0" smtClean="0">
                <a:solidFill>
                  <a:schemeClr val="tx1"/>
                </a:solidFill>
                <a:latin typeface="Cordia New" panose="020B0304020202020204" pitchFamily="34" charset="-34"/>
                <a:cs typeface="Cordia New" panose="020B0304020202020204" pitchFamily="34" charset="-34"/>
              </a:rPr>
              <a:t>ค.</a:t>
            </a:r>
            <a:r>
              <a:rPr lang="en-US" dirty="0" smtClean="0">
                <a:solidFill>
                  <a:schemeClr val="tx1"/>
                </a:solidFill>
                <a:latin typeface="Cordia New" panose="020B0304020202020204" pitchFamily="34" charset="-34"/>
                <a:cs typeface="Cordia New" panose="020B0304020202020204" pitchFamily="34" charset="-34"/>
              </a:rPr>
              <a:t>(2) </a:t>
            </a:r>
            <a:r>
              <a:rPr lang="th-TH" dirty="0" smtClean="0">
                <a:solidFill>
                  <a:schemeClr val="tx1"/>
                </a:solidFill>
                <a:latin typeface="Cordia New" panose="020B0304020202020204" pitchFamily="34" charset="-34"/>
                <a:cs typeface="Cordia New" panose="020B0304020202020204" pitchFamily="34" charset="-34"/>
              </a:rPr>
              <a:t>ได้รับการพัฒนา</a:t>
            </a:r>
          </a:p>
          <a:p>
            <a:r>
              <a:rPr lang="th-TH" dirty="0" smtClean="0">
                <a:solidFill>
                  <a:schemeClr val="tx1"/>
                </a:solidFill>
                <a:latin typeface="Cordia New" panose="020B0304020202020204" pitchFamily="34" charset="-34"/>
                <a:cs typeface="Cordia New" panose="020B0304020202020204" pitchFamily="34" charset="-34"/>
              </a:rPr>
              <a:t>โครงการพัฒนาบุคลากรด้านการบริหารงานบุคคลใน สพท.</a:t>
            </a:r>
          </a:p>
          <a:p>
            <a:r>
              <a:rPr lang="th-TH" dirty="0" smtClean="0">
                <a:solidFill>
                  <a:schemeClr val="tx1"/>
                </a:solidFill>
                <a:latin typeface="Cordia New" panose="020B0304020202020204" pitchFamily="34" charset="-34"/>
                <a:cs typeface="Cordia New" panose="020B0304020202020204" pitchFamily="34" charset="-34"/>
              </a:rPr>
              <a:t>การฝึกอบรมครูผู้ช่วยสู่การเป็นครูมืออาชีพฯ</a:t>
            </a:r>
          </a:p>
          <a:p>
            <a:r>
              <a:rPr lang="en-US" dirty="0" smtClean="0">
                <a:solidFill>
                  <a:schemeClr val="tx1"/>
                </a:solidFill>
                <a:latin typeface="Cordia New" panose="020B0304020202020204" pitchFamily="34" charset="-34"/>
                <a:cs typeface="Cordia New" panose="020B0304020202020204" pitchFamily="34" charset="-34"/>
              </a:rPr>
              <a:t>OBEC AWARDS</a:t>
            </a:r>
          </a:p>
        </p:txBody>
      </p:sp>
      <p:pic>
        <p:nvPicPr>
          <p:cNvPr id="5" name="Picture 4" descr="http://www.enn.co.th/uploads/contents/2014111718173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1752" y="1471540"/>
            <a:ext cx="2862896" cy="1908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10" descr="https://encrypted-tbn1.gstatic.com/images?q=tbn:ANd9GcRw-woU2ZTob-q2G82GF434WB-pfR9EyffUEthqWbpoOOxt0vw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0152" y="3000151"/>
            <a:ext cx="2537773" cy="1726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8" descr="http://www.chaoprayanews.com/wp-content/uploads/2012/01/0051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21752" y="4498979"/>
            <a:ext cx="2722055" cy="2039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th-TH" sz="3600" b="1" dirty="0">
                <a:latin typeface="Tahoma" panose="020B0604030504040204" pitchFamily="34" charset="0"/>
                <a:ea typeface="Tahoma" panose="020B0604030504040204" pitchFamily="34" charset="0"/>
                <a:cs typeface="Tahoma" panose="020B0604030504040204" pitchFamily="34" charset="0"/>
              </a:rPr>
              <a:t>กลยุทธ์ที่ </a:t>
            </a:r>
            <a:r>
              <a:rPr lang="en-US" sz="3600" b="1" dirty="0">
                <a:latin typeface="Tahoma" panose="020B0604030504040204" pitchFamily="34" charset="0"/>
                <a:ea typeface="Tahoma" panose="020B0604030504040204" pitchFamily="34" charset="0"/>
                <a:cs typeface="Tahoma" panose="020B0604030504040204" pitchFamily="34" charset="0"/>
              </a:rPr>
              <a:t>4 </a:t>
            </a:r>
            <a:r>
              <a:rPr lang="th-TH" sz="3600" b="1" dirty="0">
                <a:latin typeface="Tahoma" panose="020B0604030504040204" pitchFamily="34" charset="0"/>
                <a:ea typeface="Tahoma" panose="020B0604030504040204" pitchFamily="34" charset="0"/>
                <a:cs typeface="Tahoma" panose="020B0604030504040204" pitchFamily="34" charset="0"/>
              </a:rPr>
              <a:t>การพัฒนา</a:t>
            </a:r>
            <a:r>
              <a:rPr lang="th-TH" sz="3600" b="1" dirty="0" smtClean="0">
                <a:latin typeface="Tahoma" panose="020B0604030504040204" pitchFamily="34" charset="0"/>
                <a:ea typeface="Tahoma" panose="020B0604030504040204" pitchFamily="34" charset="0"/>
                <a:cs typeface="Tahoma" panose="020B0604030504040204" pitchFamily="34" charset="0"/>
              </a:rPr>
              <a:t>ระบบ</a:t>
            </a:r>
            <a:br>
              <a:rPr lang="th-TH" sz="3600" b="1" dirty="0" smtClean="0">
                <a:latin typeface="Tahoma" panose="020B0604030504040204" pitchFamily="34" charset="0"/>
                <a:ea typeface="Tahoma" panose="020B0604030504040204" pitchFamily="34" charset="0"/>
                <a:cs typeface="Tahoma" panose="020B0604030504040204" pitchFamily="34" charset="0"/>
              </a:rPr>
            </a:br>
            <a:r>
              <a:rPr lang="th-TH" sz="3600" b="1" dirty="0" smtClean="0">
                <a:latin typeface="Tahoma" panose="020B0604030504040204" pitchFamily="34" charset="0"/>
                <a:ea typeface="Tahoma" panose="020B0604030504040204" pitchFamily="34" charset="0"/>
                <a:cs typeface="Tahoma" panose="020B0604030504040204" pitchFamily="34" charset="0"/>
              </a:rPr>
              <a:t>การ</a:t>
            </a:r>
            <a:r>
              <a:rPr lang="th-TH" sz="3600" b="1" dirty="0">
                <a:latin typeface="Tahoma" panose="020B0604030504040204" pitchFamily="34" charset="0"/>
                <a:ea typeface="Tahoma" panose="020B0604030504040204" pitchFamily="34" charset="0"/>
                <a:cs typeface="Tahoma" panose="020B0604030504040204" pitchFamily="34" charset="0"/>
              </a:rPr>
              <a:t>บริหาร</a:t>
            </a:r>
            <a:r>
              <a:rPr lang="th-TH" sz="3600" b="1" dirty="0" smtClean="0">
                <a:latin typeface="Tahoma" panose="020B0604030504040204" pitchFamily="34" charset="0"/>
                <a:ea typeface="Tahoma" panose="020B0604030504040204" pitchFamily="34" charset="0"/>
                <a:cs typeface="Tahoma" panose="020B0604030504040204" pitchFamily="34" charset="0"/>
              </a:rPr>
              <a:t>จัดการ</a:t>
            </a:r>
            <a:endParaRPr lang="th-TH" sz="36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15</a:t>
            </a:fld>
            <a:endParaRPr lang="en-US" dirty="0"/>
          </a:p>
        </p:txBody>
      </p:sp>
      <p:sp>
        <p:nvSpPr>
          <p:cNvPr id="4" name="Content Placeholder 3"/>
          <p:cNvSpPr>
            <a:spLocks noGrp="1"/>
          </p:cNvSpPr>
          <p:nvPr>
            <p:ph idx="1"/>
          </p:nvPr>
        </p:nvSpPr>
        <p:spPr/>
        <p:txBody>
          <a:bodyPr>
            <a:normAutofit lnSpcReduction="10000"/>
          </a:bodyPr>
          <a:lstStyle/>
          <a:p>
            <a:r>
              <a:rPr lang="th-TH" dirty="0" smtClean="0"/>
              <a:t>ควบคุมภายใน</a:t>
            </a:r>
          </a:p>
          <a:p>
            <a:r>
              <a:rPr lang="th-TH" dirty="0" smtClean="0"/>
              <a:t>หน่วยเบิกจ่ายปฏิบัติงานด้านบัญชี</a:t>
            </a:r>
          </a:p>
          <a:p>
            <a:r>
              <a:rPr lang="th-TH" dirty="0" smtClean="0"/>
              <a:t>การติดตามตรวจสอบ สตผ.</a:t>
            </a:r>
          </a:p>
          <a:p>
            <a:r>
              <a:rPr lang="th-TH" dirty="0" smtClean="0"/>
              <a:t>คุณลักษณะอันพึงประสงค์</a:t>
            </a:r>
          </a:p>
          <a:p>
            <a:r>
              <a:rPr lang="th-TH" dirty="0" smtClean="0"/>
              <a:t>ผู้เรียนสุขภาพกาย/จิตที่ดี</a:t>
            </a:r>
          </a:p>
          <a:p>
            <a:r>
              <a:rPr lang="th-TH" dirty="0" smtClean="0"/>
              <a:t>การนิเทศติดตาม</a:t>
            </a:r>
          </a:p>
          <a:p>
            <a:r>
              <a:rPr lang="th-TH" dirty="0" smtClean="0"/>
              <a:t>การตรวจสอบการเงินการบัญชี</a:t>
            </a:r>
          </a:p>
          <a:p>
            <a:r>
              <a:rPr lang="th-TH" dirty="0" smtClean="0"/>
              <a:t>ต้นทุนต่อหน่วยผลผลิต</a:t>
            </a:r>
            <a:endParaRPr lang="th-TH" dirty="0"/>
          </a:p>
        </p:txBody>
      </p:sp>
      <p:pic>
        <p:nvPicPr>
          <p:cNvPr id="5" name="Picture 2" descr="http://iam.hunsa.com/users/d/de/delta2000/thumb/_3LcnqmVcik.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1922" y="1513789"/>
            <a:ext cx="1842556" cy="1842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ttp://www.prosofthrmi.com/FileSystem/Image/darika/20130204/%E0%B8%9E%E0%B8%B1%E0%B8%92%E0%B8%99%E0%B8%B2%E0%B8%9E%E0%B8%99%E0%B8%B1%E0%B8%81%E0%B8%87%E0%B8%B2%E0%B8%995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104" y="3269935"/>
            <a:ext cx="3320796" cy="2007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https://mis.rmutl.ac.th/images/Activity/Activity25530630_08364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0132" y="4542215"/>
            <a:ext cx="2398420" cy="1594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th-TH" sz="2800" dirty="0">
                <a:latin typeface="Tahoma" panose="020B0604030504040204" pitchFamily="34" charset="0"/>
                <a:ea typeface="Tahoma" panose="020B0604030504040204" pitchFamily="34" charset="0"/>
                <a:cs typeface="Tahoma" panose="020B0604030504040204" pitchFamily="34" charset="0"/>
              </a:rPr>
              <a:t>ระบบรายงานผลตัวชี้วัดและ</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ระบบสนับสนุนการบริหารจัดการ </a:t>
            </a:r>
            <a:br>
              <a:rPr lang="th-TH" sz="2800" dirty="0">
                <a:latin typeface="Tahoma" panose="020B0604030504040204" pitchFamily="34" charset="0"/>
                <a:ea typeface="Tahoma" panose="020B0604030504040204" pitchFamily="34" charset="0"/>
                <a:cs typeface="Tahoma" panose="020B0604030504040204" pitchFamily="34" charset="0"/>
              </a:rPr>
            </a:br>
            <a:r>
              <a:rPr lang="th-TH" sz="1200" dirty="0">
                <a:latin typeface="Tahoma" panose="020B0604030504040204" pitchFamily="34" charset="0"/>
                <a:ea typeface="Tahoma" panose="020B0604030504040204" pitchFamily="34" charset="0"/>
                <a:cs typeface="Tahoma" panose="020B0604030504040204" pitchFamily="34" charset="0"/>
              </a:rPr>
              <a:t>กลุ่มพัฒนาระบบบริหาร</a:t>
            </a:r>
            <a:br>
              <a:rPr lang="th-TH" sz="1200" dirty="0">
                <a:latin typeface="Tahoma" panose="020B0604030504040204" pitchFamily="34" charset="0"/>
                <a:ea typeface="Tahoma" panose="020B0604030504040204" pitchFamily="34" charset="0"/>
                <a:cs typeface="Tahoma" panose="020B0604030504040204" pitchFamily="34" charset="0"/>
              </a:rPr>
            </a:br>
            <a:r>
              <a:rPr lang="th-TH" sz="1200" dirty="0">
                <a:latin typeface="Tahoma" panose="020B0604030504040204" pitchFamily="34" charset="0"/>
                <a:ea typeface="Tahoma" panose="020B0604030504040204" pitchFamily="34" charset="0"/>
                <a:cs typeface="Tahoma" panose="020B0604030504040204" pitchFamily="34" charset="0"/>
              </a:rPr>
              <a:t>สำนักงานคณะกรรมการการศึกษาขั้นพื้นฐาน</a:t>
            </a:r>
          </a:p>
        </p:txBody>
      </p:sp>
      <p:sp>
        <p:nvSpPr>
          <p:cNvPr id="6" name="Text Placeholder 5"/>
          <p:cNvSpPr>
            <a:spLocks noGrp="1"/>
          </p:cNvSpPr>
          <p:nvPr>
            <p:ph type="body" idx="1"/>
          </p:nvPr>
        </p:nvSpPr>
        <p:spPr/>
        <p:txBody>
          <a:bodyPr/>
          <a:lstStyle/>
          <a:p>
            <a:endParaRPr lang="th-TH"/>
          </a:p>
        </p:txBody>
      </p:sp>
      <p:sp>
        <p:nvSpPr>
          <p:cNvPr id="3" name="Slide Number Placeholder 2"/>
          <p:cNvSpPr>
            <a:spLocks noGrp="1"/>
          </p:cNvSpPr>
          <p:nvPr>
            <p:ph type="sldNum" sz="quarter" idx="12"/>
          </p:nvPr>
        </p:nvSpPr>
        <p:spPr/>
        <p:txBody>
          <a:bodyPr/>
          <a:lstStyle/>
          <a:p>
            <a:fld id="{240D5ECE-8B49-45CD-BE81-EF81920D1969}" type="slidenum">
              <a:rPr lang="en-US" smtClean="0"/>
              <a:pPr/>
              <a:t>16</a:t>
            </a:fld>
            <a:endParaRPr lang="en-US"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446051" y="3801911"/>
            <a:ext cx="1436276" cy="10606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700357">
            <a:off x="4500893" y="4082699"/>
            <a:ext cx="1490900" cy="873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458287" y="5300705"/>
            <a:ext cx="1438515" cy="7350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rot="413781">
            <a:off x="4160041" y="5224842"/>
            <a:ext cx="2172601" cy="8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31640" y="2132856"/>
            <a:ext cx="931665" cy="1862048"/>
          </a:xfrm>
          <a:prstGeom prst="rect">
            <a:avLst/>
          </a:prstGeom>
          <a:noFill/>
        </p:spPr>
        <p:txBody>
          <a:bodyPr wrap="none" rtlCol="0">
            <a:spAutoFit/>
          </a:bodyPr>
          <a:lstStyle/>
          <a:p>
            <a:r>
              <a:rPr lang="en-US" sz="11500" dirty="0">
                <a:solidFill>
                  <a:schemeClr val="bg1"/>
                </a:solidFill>
              </a:rPr>
              <a:t>3</a:t>
            </a:r>
            <a:endParaRPr lang="th-TH" sz="11500" dirty="0">
              <a:solidFill>
                <a:schemeClr val="bg1"/>
              </a:solidFill>
            </a:endParaRPr>
          </a:p>
        </p:txBody>
      </p:sp>
    </p:spTree>
    <p:extLst>
      <p:ext uri="{BB962C8B-B14F-4D97-AF65-F5344CB8AC3E}">
        <p14:creationId xmlns:p14="http://schemas.microsoft.com/office/powerpoint/2010/main" val="418000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0D5ECE-8B49-45CD-BE81-EF81920D1969}" type="slidenum">
              <a:rPr lang="en-US" smtClean="0"/>
              <a:pPr/>
              <a:t>17</a:t>
            </a:fld>
            <a:endParaRPr lang="en-US" dirty="0"/>
          </a:p>
        </p:txBody>
      </p:sp>
      <p:graphicFrame>
        <p:nvGraphicFramePr>
          <p:cNvPr id="5" name="Diagram 4"/>
          <p:cNvGraphicFramePr/>
          <p:nvPr>
            <p:extLst>
              <p:ext uri="{D42A27DB-BD31-4B8C-83A1-F6EECF244321}">
                <p14:modId xmlns:p14="http://schemas.microsoft.com/office/powerpoint/2010/main" val="3006141119"/>
              </p:ext>
            </p:extLst>
          </p:nvPr>
        </p:nvGraphicFramePr>
        <p:xfrm>
          <a:off x="251520" y="1349562"/>
          <a:ext cx="8640961"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926060" y="1052736"/>
            <a:ext cx="4572001" cy="369332"/>
          </a:xfrm>
          <a:prstGeom prst="rect">
            <a:avLst/>
          </a:prstGeom>
        </p:spPr>
        <p:txBody>
          <a:bodyPr wrap="square">
            <a:spAutoFit/>
          </a:bodyPr>
          <a:lstStyle/>
          <a:p>
            <a:pPr algn="ctr">
              <a:defRPr/>
            </a:pPr>
            <a:r>
              <a:rPr lang="th-TH" b="1" dirty="0">
                <a:latin typeface="TH SarabunPSK" pitchFamily="34" charset="-34"/>
                <a:cs typeface="TH SarabunPSK" pitchFamily="34" charset="-34"/>
              </a:rPr>
              <a:t>พัฒนาคุณภาพ</a:t>
            </a:r>
            <a:r>
              <a:rPr lang="th-TH" b="1" dirty="0" smtClean="0">
                <a:latin typeface="TH SarabunPSK" pitchFamily="34" charset="-34"/>
                <a:cs typeface="TH SarabunPSK" pitchFamily="34" charset="-34"/>
              </a:rPr>
              <a:t>และมาตรฐานการศึกษาทุก</a:t>
            </a:r>
            <a:r>
              <a:rPr lang="th-TH" b="1" dirty="0">
                <a:latin typeface="TH SarabunPSK" pitchFamily="34" charset="-34"/>
                <a:cs typeface="TH SarabunPSK" pitchFamily="34" charset="-34"/>
              </a:rPr>
              <a:t>ระดับอย่าง</a:t>
            </a:r>
            <a:r>
              <a:rPr lang="th-TH" b="1" dirty="0" smtClean="0">
                <a:latin typeface="TH SarabunPSK" pitchFamily="34" charset="-34"/>
                <a:cs typeface="TH SarabunPSK" pitchFamily="34" charset="-34"/>
              </a:rPr>
              <a:t>มีประสิทธิภาพ</a:t>
            </a:r>
            <a:endParaRPr lang="th-TH" b="1" dirty="0">
              <a:latin typeface="TH SarabunPSK" pitchFamily="34" charset="-34"/>
              <a:cs typeface="TH SarabunPSK" pitchFamily="34" charset="-34"/>
            </a:endParaRPr>
          </a:p>
        </p:txBody>
      </p:sp>
      <p:sp>
        <p:nvSpPr>
          <p:cNvPr id="7" name="Rectangle 6"/>
          <p:cNvSpPr/>
          <p:nvPr/>
        </p:nvSpPr>
        <p:spPr>
          <a:xfrm>
            <a:off x="3070076" y="6381328"/>
            <a:ext cx="4724399" cy="369332"/>
          </a:xfrm>
          <a:prstGeom prst="rect">
            <a:avLst/>
          </a:prstGeom>
        </p:spPr>
        <p:txBody>
          <a:bodyPr wrap="square">
            <a:spAutoFit/>
          </a:bodyPr>
          <a:lstStyle/>
          <a:p>
            <a:pPr algn="ctr">
              <a:defRPr/>
            </a:pPr>
            <a:r>
              <a:rPr lang="th-TH" b="1" dirty="0" smtClean="0">
                <a:latin typeface="TH SarabunPSK" pitchFamily="34" charset="-34"/>
                <a:cs typeface="TH SarabunPSK" pitchFamily="34" charset="-34"/>
              </a:rPr>
              <a:t>พัฒนาระบบบริหารจัดการองค์การที่มีประสิทธิภาพตามหลักธรรมาภิบาล</a:t>
            </a:r>
            <a:endParaRPr lang="th-TH" b="1" dirty="0">
              <a:latin typeface="TH SarabunPSK" pitchFamily="34" charset="-34"/>
              <a:cs typeface="TH SarabunPSK" pitchFamily="34" charset="-34"/>
            </a:endParaRPr>
          </a:p>
        </p:txBody>
      </p:sp>
      <p:sp>
        <p:nvSpPr>
          <p:cNvPr id="8" name="Title 1"/>
          <p:cNvSpPr txBox="1">
            <a:spLocks/>
          </p:cNvSpPr>
          <p:nvPr/>
        </p:nvSpPr>
        <p:spPr>
          <a:xfrm>
            <a:off x="-1" y="188640"/>
            <a:ext cx="9144001" cy="726058"/>
          </a:xfrm>
          <a:prstGeom prst="rect">
            <a:avLst/>
          </a:prstGeom>
          <a:ln/>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5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h-TH"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ระบบ </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KRS / ARS / AMSS / AMSS++ / SMSS</a:t>
            </a:r>
            <a:endParaRPr lang="th-TH"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Left Arrow 8"/>
          <p:cNvSpPr/>
          <p:nvPr/>
        </p:nvSpPr>
        <p:spPr>
          <a:xfrm>
            <a:off x="1892452" y="3866449"/>
            <a:ext cx="80734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28" name="Picture 4" descr="http://www.secondary42.obec.go.th/Image-general/smart%20obec.jpg"/>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55528" y="3719567"/>
            <a:ext cx="1714500" cy="108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4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1+#ppt_w/2"/>
                                          </p:val>
                                        </p:tav>
                                        <p:tav tm="100000">
                                          <p:val>
                                            <p:strVal val="#ppt_x"/>
                                          </p:val>
                                        </p:tav>
                                      </p:tavLst>
                                    </p:anim>
                                    <p:anim calcmode="lin" valueType="num">
                                      <p:cBhvr additive="base">
                                        <p:cTn id="2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820FCD-5F4C-4989-BE05-0A8208BCBC21}" type="slidenum">
              <a:rPr lang="en-US" smtClean="0"/>
              <a:pPr/>
              <a:t>18</a:t>
            </a:fld>
            <a:endParaRPr lang="en-US" dirty="0"/>
          </a:p>
        </p:txBody>
      </p:sp>
      <p:pic>
        <p:nvPicPr>
          <p:cNvPr id="2050" name="Picture 2" descr="http://www.educause.edu/visuals/shared/eq/EQM1137/Danford_Clippard_Fig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27" y="1350147"/>
            <a:ext cx="8772525" cy="44005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36180" y="76200"/>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ctr"/>
            <a:r>
              <a:rPr lang="en-US" sz="3600" b="1" dirty="0" smtClean="0">
                <a:solidFill>
                  <a:schemeClr val="tx1">
                    <a:lumMod val="90000"/>
                    <a:lumOff val="10000"/>
                  </a:schemeClr>
                </a:solidFill>
              </a:rPr>
              <a:t>Cascading Key Performance Indicators</a:t>
            </a:r>
            <a:endParaRPr lang="th-TH" sz="3600" b="1" dirty="0">
              <a:solidFill>
                <a:schemeClr val="tx1">
                  <a:lumMod val="90000"/>
                  <a:lumOff val="10000"/>
                </a:schemeClr>
              </a:solidFill>
            </a:endParaRPr>
          </a:p>
        </p:txBody>
      </p:sp>
    </p:spTree>
    <p:extLst>
      <p:ext uri="{BB962C8B-B14F-4D97-AF65-F5344CB8AC3E}">
        <p14:creationId xmlns:p14="http://schemas.microsoft.com/office/powerpoint/2010/main" val="289858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0D5ECE-8B49-45CD-BE81-EF81920D1969}" type="slidenum">
              <a:rPr lang="en-US" smtClean="0"/>
              <a:pPr/>
              <a:t>19</a:t>
            </a:fld>
            <a:endParaRPr lang="en-US" dirty="0"/>
          </a:p>
        </p:txBody>
      </p:sp>
      <p:pic>
        <p:nvPicPr>
          <p:cNvPr id="3082"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1920" y="1372944"/>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5856" y="2541846"/>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9792" y="3507363"/>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6496" y="3491751"/>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08624" y="3507363"/>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3090" y="4880984"/>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05468"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5072" y="4880984"/>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2206" y="4872569"/>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9080"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3554"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1246"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12083"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1566"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3335"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772" y="4880984"/>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27984" y="2525654"/>
            <a:ext cx="1152128" cy="864097"/>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2"/>
          <p:cNvSpPr txBox="1">
            <a:spLocks/>
          </p:cNvSpPr>
          <p:nvPr/>
        </p:nvSpPr>
        <p:spPr>
          <a:xfrm>
            <a:off x="516733" y="76186"/>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หลักการคิดในการใช้ระบรายงานผลตัวชี้วัด </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KRS ARS</a:t>
            </a:r>
            <a:endParaRPr lang="th-T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a:stCxn id="3082" idx="2"/>
          </p:cNvCxnSpPr>
          <p:nvPr/>
        </p:nvCxnSpPr>
        <p:spPr>
          <a:xfrm flipH="1">
            <a:off x="4067944" y="2237041"/>
            <a:ext cx="360040" cy="47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082" idx="2"/>
          </p:cNvCxnSpPr>
          <p:nvPr/>
        </p:nvCxnSpPr>
        <p:spPr>
          <a:xfrm>
            <a:off x="4427984" y="2237041"/>
            <a:ext cx="432048" cy="47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72" name="Straight Arrow Connector 3071"/>
          <p:cNvCxnSpPr>
            <a:stCxn id="10" idx="2"/>
          </p:cNvCxnSpPr>
          <p:nvPr/>
        </p:nvCxnSpPr>
        <p:spPr>
          <a:xfrm flipH="1">
            <a:off x="3555072" y="3405943"/>
            <a:ext cx="296848" cy="31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75" name="Straight Arrow Connector 3074"/>
          <p:cNvCxnSpPr>
            <a:stCxn id="10" idx="2"/>
          </p:cNvCxnSpPr>
          <p:nvPr/>
        </p:nvCxnSpPr>
        <p:spPr>
          <a:xfrm>
            <a:off x="3851920" y="3405943"/>
            <a:ext cx="375226" cy="31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77" name="Straight Arrow Connector 3076"/>
          <p:cNvCxnSpPr/>
          <p:nvPr/>
        </p:nvCxnSpPr>
        <p:spPr>
          <a:xfrm>
            <a:off x="5054280" y="3389751"/>
            <a:ext cx="304800" cy="327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0" name="Straight Arrow Connector 3079"/>
          <p:cNvCxnSpPr>
            <a:stCxn id="11" idx="2"/>
          </p:cNvCxnSpPr>
          <p:nvPr/>
        </p:nvCxnSpPr>
        <p:spPr>
          <a:xfrm flipH="1">
            <a:off x="1115616" y="4371460"/>
            <a:ext cx="2160240" cy="353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3" name="Straight Arrow Connector 3082"/>
          <p:cNvCxnSpPr>
            <a:stCxn id="11" idx="2"/>
          </p:cNvCxnSpPr>
          <p:nvPr/>
        </p:nvCxnSpPr>
        <p:spPr>
          <a:xfrm flipH="1">
            <a:off x="1907704" y="4371460"/>
            <a:ext cx="1368152"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5" name="Straight Arrow Connector 3084"/>
          <p:cNvCxnSpPr>
            <a:stCxn id="13" idx="2"/>
          </p:cNvCxnSpPr>
          <p:nvPr/>
        </p:nvCxnSpPr>
        <p:spPr>
          <a:xfrm>
            <a:off x="5584688" y="4371460"/>
            <a:ext cx="2731728"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7" name="Straight Arrow Connector 3086"/>
          <p:cNvCxnSpPr>
            <a:stCxn id="13" idx="2"/>
          </p:cNvCxnSpPr>
          <p:nvPr/>
        </p:nvCxnSpPr>
        <p:spPr>
          <a:xfrm>
            <a:off x="5584688" y="4371460"/>
            <a:ext cx="2155664"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9" name="Straight Arrow Connector 3088"/>
          <p:cNvCxnSpPr>
            <a:stCxn id="12" idx="2"/>
            <a:endCxn id="17" idx="0"/>
          </p:cNvCxnSpPr>
          <p:nvPr/>
        </p:nvCxnSpPr>
        <p:spPr>
          <a:xfrm flipH="1">
            <a:off x="3891109" y="4355848"/>
            <a:ext cx="541451" cy="52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1" name="Straight Arrow Connector 3090"/>
          <p:cNvCxnSpPr>
            <a:stCxn id="12" idx="2"/>
            <a:endCxn id="18" idx="0"/>
          </p:cNvCxnSpPr>
          <p:nvPr/>
        </p:nvCxnSpPr>
        <p:spPr>
          <a:xfrm>
            <a:off x="4432560" y="4355848"/>
            <a:ext cx="285683" cy="51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3" name="Straight Arrow Connector 3092"/>
          <p:cNvCxnSpPr>
            <a:stCxn id="11" idx="2"/>
          </p:cNvCxnSpPr>
          <p:nvPr/>
        </p:nvCxnSpPr>
        <p:spPr>
          <a:xfrm flipH="1">
            <a:off x="2555776" y="4371460"/>
            <a:ext cx="720080"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5" name="Straight Arrow Connector 3094"/>
          <p:cNvCxnSpPr>
            <a:stCxn id="12" idx="2"/>
          </p:cNvCxnSpPr>
          <p:nvPr/>
        </p:nvCxnSpPr>
        <p:spPr>
          <a:xfrm>
            <a:off x="4432560" y="4355848"/>
            <a:ext cx="1147552" cy="52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7" name="Straight Arrow Connector 3096"/>
          <p:cNvCxnSpPr>
            <a:stCxn id="12" idx="2"/>
          </p:cNvCxnSpPr>
          <p:nvPr/>
        </p:nvCxnSpPr>
        <p:spPr>
          <a:xfrm flipH="1">
            <a:off x="3275856" y="4355848"/>
            <a:ext cx="1156704" cy="513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9" name="Straight Arrow Connector 3098"/>
          <p:cNvCxnSpPr>
            <a:stCxn id="13" idx="2"/>
          </p:cNvCxnSpPr>
          <p:nvPr/>
        </p:nvCxnSpPr>
        <p:spPr>
          <a:xfrm>
            <a:off x="5584688" y="4371460"/>
            <a:ext cx="1435584" cy="509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01" name="Straight Arrow Connector 3100"/>
          <p:cNvCxnSpPr>
            <a:stCxn id="13" idx="2"/>
          </p:cNvCxnSpPr>
          <p:nvPr/>
        </p:nvCxnSpPr>
        <p:spPr>
          <a:xfrm>
            <a:off x="5584688" y="4371460"/>
            <a:ext cx="787512"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02" name="TextBox 3101"/>
          <p:cNvSpPr txBox="1"/>
          <p:nvPr/>
        </p:nvSpPr>
        <p:spPr>
          <a:xfrm>
            <a:off x="4688952" y="1371544"/>
            <a:ext cx="694421" cy="369332"/>
          </a:xfrm>
          <a:prstGeom prst="rect">
            <a:avLst/>
          </a:prstGeom>
          <a:noFill/>
        </p:spPr>
        <p:txBody>
          <a:bodyPr wrap="none" rtlCol="0">
            <a:spAutoFit/>
          </a:bodyPr>
          <a:lstStyle/>
          <a:p>
            <a:r>
              <a:rPr lang="th-TH" b="1" dirty="0" smtClean="0"/>
              <a:t>ผอ.เขต</a:t>
            </a:r>
            <a:endParaRPr lang="th-TH" b="1" dirty="0"/>
          </a:p>
        </p:txBody>
      </p:sp>
      <p:sp>
        <p:nvSpPr>
          <p:cNvPr id="63" name="TextBox 62"/>
          <p:cNvSpPr txBox="1"/>
          <p:nvPr/>
        </p:nvSpPr>
        <p:spPr>
          <a:xfrm>
            <a:off x="5232901" y="2472980"/>
            <a:ext cx="1010213" cy="369332"/>
          </a:xfrm>
          <a:prstGeom prst="rect">
            <a:avLst/>
          </a:prstGeom>
          <a:noFill/>
        </p:spPr>
        <p:txBody>
          <a:bodyPr wrap="none" rtlCol="0">
            <a:spAutoFit/>
          </a:bodyPr>
          <a:lstStyle/>
          <a:p>
            <a:r>
              <a:rPr lang="th-TH" b="1" dirty="0" smtClean="0"/>
              <a:t>รอง ผอ.เขต</a:t>
            </a:r>
            <a:endParaRPr lang="th-TH" b="1" dirty="0"/>
          </a:p>
        </p:txBody>
      </p:sp>
      <p:sp>
        <p:nvSpPr>
          <p:cNvPr id="64" name="TextBox 63"/>
          <p:cNvSpPr txBox="1"/>
          <p:nvPr/>
        </p:nvSpPr>
        <p:spPr>
          <a:xfrm>
            <a:off x="5867166" y="3491751"/>
            <a:ext cx="744114" cy="369332"/>
          </a:xfrm>
          <a:prstGeom prst="rect">
            <a:avLst/>
          </a:prstGeom>
          <a:noFill/>
        </p:spPr>
        <p:txBody>
          <a:bodyPr wrap="none" rtlCol="0">
            <a:spAutoFit/>
          </a:bodyPr>
          <a:lstStyle/>
          <a:p>
            <a:r>
              <a:rPr lang="th-TH" b="1" dirty="0" smtClean="0"/>
              <a:t>ผอ.กลุ่ม</a:t>
            </a:r>
            <a:endParaRPr lang="th-TH" b="1" dirty="0"/>
          </a:p>
        </p:txBody>
      </p:sp>
      <p:sp>
        <p:nvSpPr>
          <p:cNvPr id="65" name="TextBox 64"/>
          <p:cNvSpPr txBox="1"/>
          <p:nvPr/>
        </p:nvSpPr>
        <p:spPr>
          <a:xfrm>
            <a:off x="7982034" y="4435644"/>
            <a:ext cx="769763" cy="369332"/>
          </a:xfrm>
          <a:prstGeom prst="rect">
            <a:avLst/>
          </a:prstGeom>
          <a:noFill/>
        </p:spPr>
        <p:txBody>
          <a:bodyPr wrap="none" rtlCol="0">
            <a:spAutoFit/>
          </a:bodyPr>
          <a:lstStyle/>
          <a:p>
            <a:r>
              <a:rPr lang="th-TH" b="1" dirty="0" smtClean="0"/>
              <a:t>บุคลากร</a:t>
            </a:r>
            <a:endParaRPr lang="th-TH" b="1" dirty="0"/>
          </a:p>
        </p:txBody>
      </p:sp>
      <p:sp>
        <p:nvSpPr>
          <p:cNvPr id="3103" name="TextBox 3102"/>
          <p:cNvSpPr txBox="1"/>
          <p:nvPr/>
        </p:nvSpPr>
        <p:spPr>
          <a:xfrm>
            <a:off x="469321" y="1325377"/>
            <a:ext cx="2672184" cy="830997"/>
          </a:xfrm>
          <a:prstGeom prst="rect">
            <a:avLst/>
          </a:prstGeom>
          <a:noFill/>
        </p:spPr>
        <p:txBody>
          <a:bodyPr wrap="square" rtlCol="0">
            <a:spAutoFit/>
          </a:bodyPr>
          <a:lstStyle/>
          <a:p>
            <a:r>
              <a:rPr lang="th-TH" sz="2400" b="1" dirty="0" smtClean="0">
                <a:solidFill>
                  <a:srgbClr val="002060"/>
                </a:solidFill>
              </a:rPr>
              <a:t>การถ่ายทอดตัวชี้วัดระดับองค์กรสู่ระดับบุคคล</a:t>
            </a:r>
            <a:endParaRPr lang="th-TH" sz="2400" b="1" dirty="0">
              <a:solidFill>
                <a:srgbClr val="002060"/>
              </a:solidFill>
            </a:endParaRPr>
          </a:p>
        </p:txBody>
      </p:sp>
    </p:spTree>
    <p:extLst>
      <p:ext uri="{BB962C8B-B14F-4D97-AF65-F5344CB8AC3E}">
        <p14:creationId xmlns:p14="http://schemas.microsoft.com/office/powerpoint/2010/main" val="339061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wipe(up)">
                                      <p:cBhvr>
                                        <p:cTn id="7" dur="500"/>
                                        <p:tgtEl>
                                          <p:spTgt spid="308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02"/>
                                        </p:tgtEl>
                                        <p:attrNameLst>
                                          <p:attrName>style.visibility</p:attrName>
                                        </p:attrNameLst>
                                      </p:cBhvr>
                                      <p:to>
                                        <p:strVal val="visible"/>
                                      </p:to>
                                    </p:set>
                                    <p:animEffect transition="in" filter="wipe(up)">
                                      <p:cBhvr>
                                        <p:cTn id="11" dur="500"/>
                                        <p:tgtEl>
                                          <p:spTgt spid="310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up)">
                                      <p:cBhvr>
                                        <p:cTn id="31" dur="500"/>
                                        <p:tgtEl>
                                          <p:spTgt spid="6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072"/>
                                        </p:tgtEl>
                                        <p:attrNameLst>
                                          <p:attrName>style.visibility</p:attrName>
                                        </p:attrNameLst>
                                      </p:cBhvr>
                                      <p:to>
                                        <p:strVal val="visible"/>
                                      </p:to>
                                    </p:set>
                                    <p:animEffect transition="in" filter="wipe(up)">
                                      <p:cBhvr>
                                        <p:cTn id="35" dur="500"/>
                                        <p:tgtEl>
                                          <p:spTgt spid="307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075"/>
                                        </p:tgtEl>
                                        <p:attrNameLst>
                                          <p:attrName>style.visibility</p:attrName>
                                        </p:attrNameLst>
                                      </p:cBhvr>
                                      <p:to>
                                        <p:strVal val="visible"/>
                                      </p:to>
                                    </p:set>
                                    <p:animEffect transition="in" filter="wipe(up)">
                                      <p:cBhvr>
                                        <p:cTn id="39" dur="500"/>
                                        <p:tgtEl>
                                          <p:spTgt spid="307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wipe(up)">
                                      <p:cBhvr>
                                        <p:cTn id="43" dur="500"/>
                                        <p:tgtEl>
                                          <p:spTgt spid="3077"/>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3080"/>
                                        </p:tgtEl>
                                        <p:attrNameLst>
                                          <p:attrName>style.visibility</p:attrName>
                                        </p:attrNameLst>
                                      </p:cBhvr>
                                      <p:to>
                                        <p:strVal val="visible"/>
                                      </p:to>
                                    </p:set>
                                    <p:animEffect transition="in" filter="wipe(up)">
                                      <p:cBhvr>
                                        <p:cTn id="63" dur="500"/>
                                        <p:tgtEl>
                                          <p:spTgt spid="3080"/>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3083"/>
                                        </p:tgtEl>
                                        <p:attrNameLst>
                                          <p:attrName>style.visibility</p:attrName>
                                        </p:attrNameLst>
                                      </p:cBhvr>
                                      <p:to>
                                        <p:strVal val="visible"/>
                                      </p:to>
                                    </p:set>
                                    <p:animEffect transition="in" filter="wipe(up)">
                                      <p:cBhvr>
                                        <p:cTn id="71" dur="500"/>
                                        <p:tgtEl>
                                          <p:spTgt spid="3083"/>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500"/>
                                        <p:tgtEl>
                                          <p:spTgt spid="24"/>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3093"/>
                                        </p:tgtEl>
                                        <p:attrNameLst>
                                          <p:attrName>style.visibility</p:attrName>
                                        </p:attrNameLst>
                                      </p:cBhvr>
                                      <p:to>
                                        <p:strVal val="visible"/>
                                      </p:to>
                                    </p:set>
                                    <p:animEffect transition="in" filter="wipe(up)">
                                      <p:cBhvr>
                                        <p:cTn id="79" dur="500"/>
                                        <p:tgtEl>
                                          <p:spTgt spid="3093"/>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up)">
                                      <p:cBhvr>
                                        <p:cTn id="83" dur="500"/>
                                        <p:tgtEl>
                                          <p:spTgt spid="14"/>
                                        </p:tgtEl>
                                      </p:cBhvr>
                                    </p:animEffect>
                                  </p:childTnLst>
                                </p:cTn>
                              </p:par>
                            </p:childTnLst>
                          </p:cTn>
                        </p:par>
                        <p:par>
                          <p:cTn id="84" fill="hold">
                            <p:stCondLst>
                              <p:cond delay="10000"/>
                            </p:stCondLst>
                            <p:childTnLst>
                              <p:par>
                                <p:cTn id="85" presetID="22" presetClass="entr" presetSubtype="1" fill="hold" nodeType="afterEffect">
                                  <p:stCondLst>
                                    <p:cond delay="0"/>
                                  </p:stCondLst>
                                  <p:childTnLst>
                                    <p:set>
                                      <p:cBhvr>
                                        <p:cTn id="86" dur="1" fill="hold">
                                          <p:stCondLst>
                                            <p:cond delay="0"/>
                                          </p:stCondLst>
                                        </p:cTn>
                                        <p:tgtEl>
                                          <p:spTgt spid="3097"/>
                                        </p:tgtEl>
                                        <p:attrNameLst>
                                          <p:attrName>style.visibility</p:attrName>
                                        </p:attrNameLst>
                                      </p:cBhvr>
                                      <p:to>
                                        <p:strVal val="visible"/>
                                      </p:to>
                                    </p:set>
                                    <p:animEffect transition="in" filter="wipe(up)">
                                      <p:cBhvr>
                                        <p:cTn id="87" dur="500"/>
                                        <p:tgtEl>
                                          <p:spTgt spid="3097"/>
                                        </p:tgtEl>
                                      </p:cBhvr>
                                    </p:animEffect>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up)">
                                      <p:cBhvr>
                                        <p:cTn id="91" dur="500"/>
                                        <p:tgtEl>
                                          <p:spTgt spid="16"/>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3089"/>
                                        </p:tgtEl>
                                        <p:attrNameLst>
                                          <p:attrName>style.visibility</p:attrName>
                                        </p:attrNameLst>
                                      </p:cBhvr>
                                      <p:to>
                                        <p:strVal val="visible"/>
                                      </p:to>
                                    </p:set>
                                    <p:animEffect transition="in" filter="wipe(up)">
                                      <p:cBhvr>
                                        <p:cTn id="95" dur="500"/>
                                        <p:tgtEl>
                                          <p:spTgt spid="3089"/>
                                        </p:tgtEl>
                                      </p:cBhvr>
                                    </p:animEffect>
                                  </p:childTnLst>
                                </p:cTn>
                              </p:par>
                            </p:childTnLst>
                          </p:cTn>
                        </p:par>
                        <p:par>
                          <p:cTn id="96" fill="hold">
                            <p:stCondLst>
                              <p:cond delay="11500"/>
                            </p:stCondLst>
                            <p:childTnLst>
                              <p:par>
                                <p:cTn id="97" presetID="22" presetClass="entr" presetSubtype="1"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up)">
                                      <p:cBhvr>
                                        <p:cTn id="99" dur="500"/>
                                        <p:tgtEl>
                                          <p:spTgt spid="17"/>
                                        </p:tgtEl>
                                      </p:cBhvr>
                                    </p:animEffect>
                                  </p:childTnLst>
                                </p:cTn>
                              </p:par>
                            </p:childTnLst>
                          </p:cTn>
                        </p:par>
                        <p:par>
                          <p:cTn id="100" fill="hold">
                            <p:stCondLst>
                              <p:cond delay="12000"/>
                            </p:stCondLst>
                            <p:childTnLst>
                              <p:par>
                                <p:cTn id="101" presetID="22" presetClass="entr" presetSubtype="1" fill="hold" nodeType="afterEffect">
                                  <p:stCondLst>
                                    <p:cond delay="0"/>
                                  </p:stCondLst>
                                  <p:childTnLst>
                                    <p:set>
                                      <p:cBhvr>
                                        <p:cTn id="102" dur="1" fill="hold">
                                          <p:stCondLst>
                                            <p:cond delay="0"/>
                                          </p:stCondLst>
                                        </p:cTn>
                                        <p:tgtEl>
                                          <p:spTgt spid="3091"/>
                                        </p:tgtEl>
                                        <p:attrNameLst>
                                          <p:attrName>style.visibility</p:attrName>
                                        </p:attrNameLst>
                                      </p:cBhvr>
                                      <p:to>
                                        <p:strVal val="visible"/>
                                      </p:to>
                                    </p:set>
                                    <p:animEffect transition="in" filter="wipe(up)">
                                      <p:cBhvr>
                                        <p:cTn id="103" dur="500"/>
                                        <p:tgtEl>
                                          <p:spTgt spid="3091"/>
                                        </p:tgtEl>
                                      </p:cBhvr>
                                    </p:animEffect>
                                  </p:childTnLst>
                                </p:cTn>
                              </p:par>
                            </p:childTnLst>
                          </p:cTn>
                        </p:par>
                        <p:par>
                          <p:cTn id="104" fill="hold">
                            <p:stCondLst>
                              <p:cond delay="12500"/>
                            </p:stCondLst>
                            <p:childTnLst>
                              <p:par>
                                <p:cTn id="105" presetID="22" presetClass="entr" presetSubtype="1" fill="hold"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up)">
                                      <p:cBhvr>
                                        <p:cTn id="107" dur="500"/>
                                        <p:tgtEl>
                                          <p:spTgt spid="18"/>
                                        </p:tgtEl>
                                      </p:cBhvr>
                                    </p:animEffect>
                                  </p:childTnLst>
                                </p:cTn>
                              </p:par>
                            </p:childTnLst>
                          </p:cTn>
                        </p:par>
                        <p:par>
                          <p:cTn id="108" fill="hold">
                            <p:stCondLst>
                              <p:cond delay="13000"/>
                            </p:stCondLst>
                            <p:childTnLst>
                              <p:par>
                                <p:cTn id="109" presetID="22" presetClass="entr" presetSubtype="1" fill="hold" nodeType="afterEffect">
                                  <p:stCondLst>
                                    <p:cond delay="0"/>
                                  </p:stCondLst>
                                  <p:childTnLst>
                                    <p:set>
                                      <p:cBhvr>
                                        <p:cTn id="110" dur="1" fill="hold">
                                          <p:stCondLst>
                                            <p:cond delay="0"/>
                                          </p:stCondLst>
                                        </p:cTn>
                                        <p:tgtEl>
                                          <p:spTgt spid="3095"/>
                                        </p:tgtEl>
                                        <p:attrNameLst>
                                          <p:attrName>style.visibility</p:attrName>
                                        </p:attrNameLst>
                                      </p:cBhvr>
                                      <p:to>
                                        <p:strVal val="visible"/>
                                      </p:to>
                                    </p:set>
                                    <p:animEffect transition="in" filter="wipe(up)">
                                      <p:cBhvr>
                                        <p:cTn id="111" dur="500"/>
                                        <p:tgtEl>
                                          <p:spTgt spid="3095"/>
                                        </p:tgtEl>
                                      </p:cBhvr>
                                    </p:animEffect>
                                  </p:childTnLst>
                                </p:cTn>
                              </p:par>
                            </p:childTnLst>
                          </p:cTn>
                        </p:par>
                        <p:par>
                          <p:cTn id="112" fill="hold">
                            <p:stCondLst>
                              <p:cond delay="135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500"/>
                                        <p:tgtEl>
                                          <p:spTgt spid="19"/>
                                        </p:tgtEl>
                                      </p:cBhvr>
                                    </p:animEffect>
                                  </p:childTnLst>
                                </p:cTn>
                              </p:par>
                            </p:childTnLst>
                          </p:cTn>
                        </p:par>
                        <p:par>
                          <p:cTn id="116" fill="hold">
                            <p:stCondLst>
                              <p:cond delay="14000"/>
                            </p:stCondLst>
                            <p:childTnLst>
                              <p:par>
                                <p:cTn id="117" presetID="22" presetClass="entr" presetSubtype="1" fill="hold" nodeType="afterEffect">
                                  <p:stCondLst>
                                    <p:cond delay="0"/>
                                  </p:stCondLst>
                                  <p:childTnLst>
                                    <p:set>
                                      <p:cBhvr>
                                        <p:cTn id="118" dur="1" fill="hold">
                                          <p:stCondLst>
                                            <p:cond delay="0"/>
                                          </p:stCondLst>
                                        </p:cTn>
                                        <p:tgtEl>
                                          <p:spTgt spid="3101"/>
                                        </p:tgtEl>
                                        <p:attrNameLst>
                                          <p:attrName>style.visibility</p:attrName>
                                        </p:attrNameLst>
                                      </p:cBhvr>
                                      <p:to>
                                        <p:strVal val="visible"/>
                                      </p:to>
                                    </p:set>
                                    <p:animEffect transition="in" filter="wipe(up)">
                                      <p:cBhvr>
                                        <p:cTn id="119" dur="500"/>
                                        <p:tgtEl>
                                          <p:spTgt spid="3101"/>
                                        </p:tgtEl>
                                      </p:cBhvr>
                                    </p:animEffect>
                                  </p:childTnLst>
                                </p:cTn>
                              </p:par>
                            </p:childTnLst>
                          </p:cTn>
                        </p:par>
                        <p:par>
                          <p:cTn id="120" fill="hold">
                            <p:stCondLst>
                              <p:cond delay="14500"/>
                            </p:stCondLst>
                            <p:childTnLst>
                              <p:par>
                                <p:cTn id="121" presetID="22" presetClass="entr" presetSubtype="1" fill="hold" nodeType="after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wipe(up)">
                                      <p:cBhvr>
                                        <p:cTn id="123" dur="500"/>
                                        <p:tgtEl>
                                          <p:spTgt spid="20"/>
                                        </p:tgtEl>
                                      </p:cBhvr>
                                    </p:animEffect>
                                  </p:childTnLst>
                                </p:cTn>
                              </p:par>
                            </p:childTnLst>
                          </p:cTn>
                        </p:par>
                        <p:par>
                          <p:cTn id="124" fill="hold">
                            <p:stCondLst>
                              <p:cond delay="15000"/>
                            </p:stCondLst>
                            <p:childTnLst>
                              <p:par>
                                <p:cTn id="125" presetID="22" presetClass="entr" presetSubtype="1" fill="hold" nodeType="afterEffect">
                                  <p:stCondLst>
                                    <p:cond delay="0"/>
                                  </p:stCondLst>
                                  <p:childTnLst>
                                    <p:set>
                                      <p:cBhvr>
                                        <p:cTn id="126" dur="1" fill="hold">
                                          <p:stCondLst>
                                            <p:cond delay="0"/>
                                          </p:stCondLst>
                                        </p:cTn>
                                        <p:tgtEl>
                                          <p:spTgt spid="3099"/>
                                        </p:tgtEl>
                                        <p:attrNameLst>
                                          <p:attrName>style.visibility</p:attrName>
                                        </p:attrNameLst>
                                      </p:cBhvr>
                                      <p:to>
                                        <p:strVal val="visible"/>
                                      </p:to>
                                    </p:set>
                                    <p:animEffect transition="in" filter="wipe(up)">
                                      <p:cBhvr>
                                        <p:cTn id="127" dur="500"/>
                                        <p:tgtEl>
                                          <p:spTgt spid="3099"/>
                                        </p:tgtEl>
                                      </p:cBhvr>
                                    </p:animEffect>
                                  </p:childTnLst>
                                </p:cTn>
                              </p:par>
                            </p:childTnLst>
                          </p:cTn>
                        </p:par>
                        <p:par>
                          <p:cTn id="128" fill="hold">
                            <p:stCondLst>
                              <p:cond delay="15500"/>
                            </p:stCondLst>
                            <p:childTnLst>
                              <p:par>
                                <p:cTn id="129" presetID="22" presetClass="entr" presetSubtype="1" fill="hold" nodeType="after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ipe(up)">
                                      <p:cBhvr>
                                        <p:cTn id="131" dur="500"/>
                                        <p:tgtEl>
                                          <p:spTgt spid="21"/>
                                        </p:tgtEl>
                                      </p:cBhvr>
                                    </p:animEffect>
                                  </p:childTnLst>
                                </p:cTn>
                              </p:par>
                            </p:childTnLst>
                          </p:cTn>
                        </p:par>
                        <p:par>
                          <p:cTn id="132" fill="hold">
                            <p:stCondLst>
                              <p:cond delay="16000"/>
                            </p:stCondLst>
                            <p:childTnLst>
                              <p:par>
                                <p:cTn id="133" presetID="22" presetClass="entr" presetSubtype="1" fill="hold" nodeType="afterEffect">
                                  <p:stCondLst>
                                    <p:cond delay="0"/>
                                  </p:stCondLst>
                                  <p:childTnLst>
                                    <p:set>
                                      <p:cBhvr>
                                        <p:cTn id="134" dur="1" fill="hold">
                                          <p:stCondLst>
                                            <p:cond delay="0"/>
                                          </p:stCondLst>
                                        </p:cTn>
                                        <p:tgtEl>
                                          <p:spTgt spid="3087"/>
                                        </p:tgtEl>
                                        <p:attrNameLst>
                                          <p:attrName>style.visibility</p:attrName>
                                        </p:attrNameLst>
                                      </p:cBhvr>
                                      <p:to>
                                        <p:strVal val="visible"/>
                                      </p:to>
                                    </p:set>
                                    <p:animEffect transition="in" filter="wipe(up)">
                                      <p:cBhvr>
                                        <p:cTn id="135" dur="500"/>
                                        <p:tgtEl>
                                          <p:spTgt spid="3087"/>
                                        </p:tgtEl>
                                      </p:cBhvr>
                                    </p:animEffect>
                                  </p:childTnLst>
                                </p:cTn>
                              </p:par>
                            </p:childTnLst>
                          </p:cTn>
                        </p:par>
                        <p:par>
                          <p:cTn id="136" fill="hold">
                            <p:stCondLst>
                              <p:cond delay="16500"/>
                            </p:stCondLst>
                            <p:childTnLst>
                              <p:par>
                                <p:cTn id="137" presetID="22" presetClass="entr" presetSubtype="1" fill="hold" nodeType="after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wipe(up)">
                                      <p:cBhvr>
                                        <p:cTn id="139" dur="500"/>
                                        <p:tgtEl>
                                          <p:spTgt spid="22"/>
                                        </p:tgtEl>
                                      </p:cBhvr>
                                    </p:animEffect>
                                  </p:childTnLst>
                                </p:cTn>
                              </p:par>
                            </p:childTnLst>
                          </p:cTn>
                        </p:par>
                        <p:par>
                          <p:cTn id="140" fill="hold">
                            <p:stCondLst>
                              <p:cond delay="17000"/>
                            </p:stCondLst>
                            <p:childTnLst>
                              <p:par>
                                <p:cTn id="141" presetID="22" presetClass="entr" presetSubtype="1" fill="hold" nodeType="afterEffect">
                                  <p:stCondLst>
                                    <p:cond delay="0"/>
                                  </p:stCondLst>
                                  <p:childTnLst>
                                    <p:set>
                                      <p:cBhvr>
                                        <p:cTn id="142" dur="1" fill="hold">
                                          <p:stCondLst>
                                            <p:cond delay="0"/>
                                          </p:stCondLst>
                                        </p:cTn>
                                        <p:tgtEl>
                                          <p:spTgt spid="3085"/>
                                        </p:tgtEl>
                                        <p:attrNameLst>
                                          <p:attrName>style.visibility</p:attrName>
                                        </p:attrNameLst>
                                      </p:cBhvr>
                                      <p:to>
                                        <p:strVal val="visible"/>
                                      </p:to>
                                    </p:set>
                                    <p:animEffect transition="in" filter="wipe(up)">
                                      <p:cBhvr>
                                        <p:cTn id="143" dur="500"/>
                                        <p:tgtEl>
                                          <p:spTgt spid="3085"/>
                                        </p:tgtEl>
                                      </p:cBhvr>
                                    </p:animEffect>
                                  </p:childTnLst>
                                </p:cTn>
                              </p:par>
                            </p:childTnLst>
                          </p:cTn>
                        </p:par>
                        <p:par>
                          <p:cTn id="144" fill="hold">
                            <p:stCondLst>
                              <p:cond delay="17500"/>
                            </p:stCondLst>
                            <p:childTnLst>
                              <p:par>
                                <p:cTn id="145" presetID="22" presetClass="entr" presetSubtype="1" fill="hold"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up)">
                                      <p:cBhvr>
                                        <p:cTn id="147" dur="500"/>
                                        <p:tgtEl>
                                          <p:spTgt spid="23"/>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wipe(up)">
                                      <p:cBhvr>
                                        <p:cTn id="1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P spid="63"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Outline of presentation</a:t>
            </a:r>
            <a:endParaRPr lang="en-US" sz="3200"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ผลการดำเนินงานตามคำรับรองการปฏิบัติราชการ</a:t>
            </a:r>
            <a:r>
              <a:rPr lang="th-TH" b="1"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ของสำนักงานคณะกรรมการการศึกษาขั้นพื้นฐาน</a:t>
            </a:r>
          </a:p>
          <a:p>
            <a:pPr marL="514350" indent="-514350">
              <a:buFont typeface="+mj-lt"/>
              <a:buAutoNum type="arabicPeriod"/>
            </a:pPr>
            <a:r>
              <a:rPr lang="th-TH" b="1"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กรอบ</a:t>
            </a: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การประเมินผลตามคำรับรองการปฏิบัติราชการ ประจำปีงบประมาณ พ.ศ. </a:t>
            </a:r>
            <a:r>
              <a:rPr lang="th-TH" b="1"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2559</a:t>
            </a:r>
            <a:endPar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a:p>
            <a:pPr marL="514350" indent="-514350">
              <a:buFont typeface="+mj-lt"/>
              <a:buAutoNum type="arabicPeriod"/>
            </a:pP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ระบบรายงานผลตัวชี้วัดและระบบสนับสนุนการบริหารจัดการ</a:t>
            </a:r>
          </a:p>
          <a:p>
            <a:pPr marL="514350" indent="-514350">
              <a:buFont typeface="+mj-lt"/>
              <a:buAutoNum type="arabicPeriod"/>
            </a:pP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การจัดสรรสิ่งจูงใจ</a:t>
            </a:r>
          </a:p>
          <a:p>
            <a:pPr marL="0" indent="0">
              <a:buNone/>
            </a:pPr>
            <a:endParaRPr lang="en-US"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2</a:t>
            </a:fld>
            <a:endParaRPr lang="en-US" dirty="0"/>
          </a:p>
        </p:txBody>
      </p:sp>
    </p:spTree>
    <p:extLst>
      <p:ext uri="{BB962C8B-B14F-4D97-AF65-F5344CB8AC3E}">
        <p14:creationId xmlns:p14="http://schemas.microsoft.com/office/powerpoint/2010/main" val="41253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th-TH" sz="4000" dirty="0">
                <a:latin typeface="Tahoma" panose="020B0604030504040204" pitchFamily="34" charset="0"/>
                <a:ea typeface="Tahoma" panose="020B0604030504040204" pitchFamily="34" charset="0"/>
                <a:cs typeface="Tahoma" panose="020B0604030504040204" pitchFamily="34" charset="0"/>
              </a:rPr>
              <a:t>การจัดสรรสิ่งจูงใจ</a:t>
            </a:r>
          </a:p>
        </p:txBody>
      </p:sp>
      <p:sp>
        <p:nvSpPr>
          <p:cNvPr id="6" name="Text Placeholder 5"/>
          <p:cNvSpPr>
            <a:spLocks noGrp="1"/>
          </p:cNvSpPr>
          <p:nvPr>
            <p:ph type="body" idx="1"/>
          </p:nvPr>
        </p:nvSpPr>
        <p:spPr/>
        <p:txBody>
          <a:bodyPr/>
          <a:lstStyle/>
          <a:p>
            <a:endParaRPr lang="th-TH"/>
          </a:p>
        </p:txBody>
      </p:sp>
      <p:sp>
        <p:nvSpPr>
          <p:cNvPr id="4" name="Slide Number Placeholder 3"/>
          <p:cNvSpPr>
            <a:spLocks noGrp="1"/>
          </p:cNvSpPr>
          <p:nvPr>
            <p:ph type="sldNum" sz="quarter" idx="12"/>
          </p:nvPr>
        </p:nvSpPr>
        <p:spPr/>
        <p:txBody>
          <a:bodyPr/>
          <a:lstStyle/>
          <a:p>
            <a:fld id="{240D5ECE-8B49-45CD-BE81-EF81920D1969}" type="slidenum">
              <a:rPr lang="en-US" smtClean="0"/>
              <a:pPr/>
              <a:t>20</a:t>
            </a:fld>
            <a:endParaRPr lang="en-US" dirty="0"/>
          </a:p>
        </p:txBody>
      </p:sp>
      <p:sp>
        <p:nvSpPr>
          <p:cNvPr id="7" name="TextBox 6"/>
          <p:cNvSpPr txBox="1"/>
          <p:nvPr/>
        </p:nvSpPr>
        <p:spPr>
          <a:xfrm>
            <a:off x="1331640" y="2132856"/>
            <a:ext cx="931665" cy="1862048"/>
          </a:xfrm>
          <a:prstGeom prst="rect">
            <a:avLst/>
          </a:prstGeom>
          <a:noFill/>
        </p:spPr>
        <p:txBody>
          <a:bodyPr wrap="none" rtlCol="0">
            <a:spAutoFit/>
          </a:bodyPr>
          <a:lstStyle/>
          <a:p>
            <a:r>
              <a:rPr lang="en-US" sz="11500" dirty="0" smtClean="0">
                <a:solidFill>
                  <a:schemeClr val="bg1"/>
                </a:solidFill>
              </a:rPr>
              <a:t>4</a:t>
            </a:r>
            <a:endParaRPr lang="th-TH" sz="11500" dirty="0">
              <a:solidFill>
                <a:schemeClr val="bg1"/>
              </a:solidFill>
            </a:endParaRPr>
          </a:p>
        </p:txBody>
      </p:sp>
      <p:pic>
        <p:nvPicPr>
          <p:cNvPr id="4098" name="Picture 2" descr="http://www.professional-translations.eu/wp-content/uploads/your-employees-reward-them-smat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7640" y="3947144"/>
            <a:ext cx="5039160" cy="201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780"/>
            <a:ext cx="8229600" cy="1143000"/>
          </a:xfrm>
        </p:spPr>
        <p:txBody>
          <a:bodyPr>
            <a:noAutofit/>
          </a:bodyPr>
          <a:lstStyle/>
          <a:p>
            <a:r>
              <a:rPr lang="th-TH"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ปีงบประมาณ พ.ศ. </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2557 </a:t>
            </a:r>
            <a:b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th-TH"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สพท. ที่ได้ค่าคะแนนสูง</a:t>
            </a:r>
            <a:endParaRPr lang="th-TH"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pPr/>
              <a:t>21</a:t>
            </a:fld>
            <a:endParaRPr lang="en-US" dirty="0"/>
          </a:p>
        </p:txBody>
      </p:sp>
      <p:pic>
        <p:nvPicPr>
          <p:cNvPr id="5122" name="Picture 2" descr="https://fbcdn-sphotos-c-a.akamaihd.net/hphotos-ak-xtp1/v/t1.0-9/10931470_824022464360679_5747031257760938058_n.jpg?oh=a0981434fd741ba6595b26c8995ce88f&amp;oe=57643FE4&amp;__gda__=1466909394_c0b29e3ca349d039206253d9a179507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04" y="1039670"/>
            <a:ext cx="3203747" cy="2135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https://scontent-sin1-1.xx.fbcdn.net/hphotos-xtl1/v/t1.0-9/11412234_824022561027336_836922137390644964_n.jpg?oh=afeb08af838331efc558d224474e6880&amp;oe=5727BF6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6012" y="1138220"/>
            <a:ext cx="3203748" cy="2135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s://scontent-sin1-1.xx.fbcdn.net/hphotos-xta1/v/t1.0-9/10353641_824022521027340_3308866562411398692_n.jpg?oh=150c3a598bcf5e38b445c3d24c051657&amp;oe=575BC7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27459" y="3175502"/>
            <a:ext cx="3024661" cy="2016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scontent-sin1-1.xx.fbcdn.net/hphotos-xpa1/v/t1.0-9/1453482_824022534360672_5155981565458535170_n.jpg?oh=bc2c686b8451d7e18f5a13ba15cf94d1&amp;oe=575F615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782" y="3076022"/>
            <a:ext cx="3222993" cy="2148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0452" y="1334664"/>
            <a:ext cx="2915816" cy="3293209"/>
          </a:xfrm>
          <a:prstGeom prst="rect">
            <a:avLst/>
          </a:prstGeom>
          <a:noFill/>
        </p:spPr>
        <p:txBody>
          <a:bodyPr wrap="square" rtlCol="0">
            <a:spAutoFit/>
          </a:bodyPr>
          <a:lstStyle/>
          <a:p>
            <a:r>
              <a:rPr lang="th-TH" sz="2400" dirty="0" smtClean="0">
                <a:latin typeface="Tahoma" panose="020B0604030504040204" pitchFamily="34" charset="0"/>
                <a:ea typeface="Tahoma" panose="020B0604030504040204" pitchFamily="34" charset="0"/>
                <a:cs typeface="Tahoma" panose="020B0604030504040204" pitchFamily="34" charset="0"/>
              </a:rPr>
              <a:t>เลขาธิการ กพฐ. เห็นชอบให้...</a:t>
            </a:r>
          </a:p>
          <a:p>
            <a:pPr marL="285750" indent="-285750">
              <a:buFont typeface="Arial" panose="020B0604020202020204" pitchFamily="34" charset="0"/>
              <a:buChar char="•"/>
            </a:pPr>
            <a:r>
              <a:rPr lang="th-TH" sz="2000" dirty="0" smtClean="0">
                <a:latin typeface="Tahoma" panose="020B0604030504040204" pitchFamily="34" charset="0"/>
                <a:ea typeface="Tahoma" panose="020B0604030504040204" pitchFamily="34" charset="0"/>
                <a:cs typeface="Tahoma" panose="020B0604030504040204" pitchFamily="34" charset="0"/>
              </a:rPr>
              <a:t>มอบประกาศเกียรติบัตรให้ สพท. ที่ได้ค่าคะแนนสูง ในที่ประชุม ผอ.เขต ทั่วประเทศ</a:t>
            </a:r>
          </a:p>
          <a:p>
            <a:pPr marL="285750" indent="-285750">
              <a:buFont typeface="Arial" panose="020B0604020202020204" pitchFamily="34" charset="0"/>
              <a:buChar char="•"/>
            </a:pPr>
            <a:r>
              <a:rPr lang="th-TH" sz="2000" dirty="0" smtClean="0">
                <a:latin typeface="Tahoma" panose="020B0604030504040204" pitchFamily="34" charset="0"/>
                <a:ea typeface="Tahoma" panose="020B0604030504040204" pitchFamily="34" charset="0"/>
                <a:cs typeface="Tahoma" panose="020B0604030504040204" pitchFamily="34" charset="0"/>
              </a:rPr>
              <a:t>จัดสรรงบประมาณเพื่อบริหารจัดการเพิ่มเติมให้ สพท. ที่ได้ค่าคะแนนสูง เขตละ </a:t>
            </a:r>
            <a:r>
              <a:rPr lang="en-US" sz="2000" dirty="0" smtClean="0">
                <a:latin typeface="Tahoma" panose="020B0604030504040204" pitchFamily="34" charset="0"/>
                <a:ea typeface="Tahoma" panose="020B0604030504040204" pitchFamily="34" charset="0"/>
                <a:cs typeface="Tahoma" panose="020B0604030504040204" pitchFamily="34" charset="0"/>
              </a:rPr>
              <a:t>200,000 </a:t>
            </a:r>
            <a:r>
              <a:rPr lang="th-TH" sz="2000" dirty="0" smtClean="0">
                <a:latin typeface="Tahoma" panose="020B0604030504040204" pitchFamily="34" charset="0"/>
                <a:ea typeface="Tahoma" panose="020B0604030504040204" pitchFamily="34" charset="0"/>
                <a:cs typeface="Tahoma" panose="020B0604030504040204" pitchFamily="34" charset="0"/>
              </a:rPr>
              <a:t>บาท</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77182" y="5311334"/>
            <a:ext cx="6799074" cy="738664"/>
          </a:xfrm>
          <a:prstGeom prst="rect">
            <a:avLst/>
          </a:prstGeom>
        </p:spPr>
        <p:txBody>
          <a:bodyPr wrap="square">
            <a:spAutoFit/>
          </a:bodyPr>
          <a:lstStyle/>
          <a:p>
            <a:r>
              <a:rPr lang="th-TH" sz="1400" dirty="0">
                <a:solidFill>
                  <a:srgbClr val="333333"/>
                </a:solidFill>
                <a:latin typeface="Tahoma" panose="020B0604030504040204" pitchFamily="34" charset="0"/>
              </a:rPr>
              <a:t>ดร.กมล รอดคล้าย เลขาธิการคณะกรรมการการศึกษาขั้นพื้นฐานเป็นประธานการประชุมสัมมนาผู้อำนวยการสำนักงานเขตพื้นที่การศึกษาทั่วประเทศครั้งที่3/2558 </a:t>
            </a:r>
            <a:r>
              <a:rPr lang="th-TH" sz="1400" dirty="0" smtClean="0">
                <a:solidFill>
                  <a:srgbClr val="333333"/>
                </a:solidFill>
                <a:latin typeface="Tahoma" panose="020B0604030504040204" pitchFamily="34" charset="0"/>
              </a:rPr>
              <a:t>และ</a:t>
            </a:r>
            <a:r>
              <a:rPr lang="th-TH" sz="1400" dirty="0">
                <a:solidFill>
                  <a:srgbClr val="333333"/>
                </a:solidFill>
                <a:latin typeface="Tahoma" panose="020B0604030504040204" pitchFamily="34" charset="0"/>
              </a:rPr>
              <a:t>เป็นประธานพิธียกย่องเชิดชูเกียรติการพัฒนางาน ตามนโยบาย สพฐ. พิธีมอบโล่และเกียรติบัตร สพท.ที่มีผลงาน</a:t>
            </a:r>
            <a:r>
              <a:rPr lang="th-TH" sz="1400" dirty="0" smtClean="0">
                <a:solidFill>
                  <a:srgbClr val="333333"/>
                </a:solidFill>
                <a:latin typeface="Tahoma" panose="020B0604030504040204" pitchFamily="34" charset="0"/>
              </a:rPr>
              <a:t>ดีเด่นการดำเนินการคำรับรองการปฏิบัติราชการ</a:t>
            </a:r>
            <a:r>
              <a:rPr lang="en-US" sz="1400" dirty="0" smtClean="0">
                <a:solidFill>
                  <a:srgbClr val="333333"/>
                </a:solidFill>
                <a:latin typeface="Tahoma" panose="020B0604030504040204" pitchFamily="34" charset="0"/>
              </a:rPr>
              <a:t> </a:t>
            </a:r>
            <a:r>
              <a:rPr lang="th-TH" sz="1400" dirty="0">
                <a:solidFill>
                  <a:srgbClr val="333333"/>
                </a:solidFill>
                <a:latin typeface="Tahoma" panose="020B0604030504040204" pitchFamily="34" charset="0"/>
              </a:rPr>
              <a:t>ณ โรงแรมโรงแรมเซ็นทารา จังหวัด</a:t>
            </a:r>
            <a:r>
              <a:rPr lang="th-TH" sz="1400" dirty="0" smtClean="0">
                <a:solidFill>
                  <a:srgbClr val="333333"/>
                </a:solidFill>
                <a:latin typeface="Tahoma" panose="020B0604030504040204" pitchFamily="34" charset="0"/>
              </a:rPr>
              <a:t>อุดรธานี</a:t>
            </a:r>
            <a:endParaRPr lang="th-TH" sz="1400" dirty="0"/>
          </a:p>
        </p:txBody>
      </p:sp>
    </p:spTree>
    <p:extLst>
      <p:ext uri="{BB962C8B-B14F-4D97-AF65-F5344CB8AC3E}">
        <p14:creationId xmlns:p14="http://schemas.microsoft.com/office/powerpoint/2010/main" val="2143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22</a:t>
            </a:fld>
            <a:endParaRPr lang="en-US" dirty="0"/>
          </a:p>
        </p:txBody>
      </p:sp>
      <p:sp>
        <p:nvSpPr>
          <p:cNvPr id="5" name="Title 4"/>
          <p:cNvSpPr>
            <a:spLocks noGrp="1"/>
          </p:cNvSpPr>
          <p:nvPr>
            <p:ph type="title"/>
          </p:nvPr>
        </p:nvSpPr>
        <p:spPr>
          <a:xfrm>
            <a:off x="0" y="620688"/>
            <a:ext cx="6372200" cy="648072"/>
          </a:xfrm>
        </p:spPr>
        <p:txBody>
          <a:bodyPr>
            <a:normAutofit fontScale="90000"/>
          </a:bodyPr>
          <a:lstStyle/>
          <a:p>
            <a:r>
              <a:rPr lang="th-TH" dirty="0">
                <a:latin typeface="Tahoma" panose="020B0604030504040204" pitchFamily="34" charset="0"/>
                <a:ea typeface="Tahoma" panose="020B0604030504040204" pitchFamily="34" charset="0"/>
                <a:cs typeface="Tahoma" panose="020B0604030504040204" pitchFamily="34" charset="0"/>
              </a:rPr>
              <a:t>การสร้างความตระหนักและให้ความสำคัญ</a:t>
            </a:r>
          </a:p>
        </p:txBody>
      </p:sp>
      <p:sp>
        <p:nvSpPr>
          <p:cNvPr id="7" name="Content Placeholder 2"/>
          <p:cNvSpPr txBox="1">
            <a:spLocks/>
          </p:cNvSpPr>
          <p:nvPr/>
        </p:nvSpPr>
        <p:spPr>
          <a:xfrm rot="16200000">
            <a:off x="2987824" y="-171400"/>
            <a:ext cx="3096344" cy="7416824"/>
          </a:xfrm>
          <a:prstGeom prst="rect">
            <a:avLst/>
          </a:prstGeom>
        </p:spPr>
        <p:txBody>
          <a:bodyPr vert="eaVert"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thaiDist">
              <a:buFont typeface="Arial" pitchFamily="34" charset="0"/>
              <a:buNone/>
            </a:pPr>
            <a:r>
              <a:rPr lang="th-TH" sz="3600" b="1" dirty="0" smtClean="0">
                <a:solidFill>
                  <a:srgbClr val="002060"/>
                </a:solidFill>
                <a:latin typeface="Cordia New" panose="020B0304020202020204" pitchFamily="34" charset="-34"/>
                <a:ea typeface="Tahoma" panose="020B0604030504040204" pitchFamily="34" charset="0"/>
                <a:cs typeface="Cordia New" panose="020B0304020202020204" pitchFamily="34" charset="-34"/>
              </a:rPr>
              <a:t>	1. นำผลการประเมิน </a:t>
            </a:r>
            <a:r>
              <a:rPr lang="en-US" sz="3600" b="1" dirty="0" smtClean="0">
                <a:solidFill>
                  <a:srgbClr val="002060"/>
                </a:solidFill>
                <a:latin typeface="Cordia New" panose="020B0304020202020204" pitchFamily="34" charset="-34"/>
                <a:ea typeface="Tahoma" panose="020B0604030504040204" pitchFamily="34" charset="0"/>
                <a:cs typeface="Cordia New" panose="020B0304020202020204" pitchFamily="34" charset="-34"/>
              </a:rPr>
              <a:t>KRS , ARS </a:t>
            </a:r>
            <a:r>
              <a:rPr lang="th-TH" sz="3600" b="1" dirty="0" smtClean="0">
                <a:solidFill>
                  <a:srgbClr val="002060"/>
                </a:solidFill>
                <a:latin typeface="Cordia New" panose="020B0304020202020204" pitchFamily="34" charset="-34"/>
                <a:ea typeface="Tahoma" panose="020B0604030504040204" pitchFamily="34" charset="0"/>
                <a:cs typeface="Cordia New" panose="020B0304020202020204" pitchFamily="34" charset="-34"/>
              </a:rPr>
              <a:t>มาใช้เป็นส่วนหนึ่งในการบริหารงานบุคคล</a:t>
            </a:r>
          </a:p>
          <a:p>
            <a:pPr marL="0" indent="0" algn="thaiDist">
              <a:buFont typeface="Arial" pitchFamily="34" charset="0"/>
              <a:buNone/>
            </a:pPr>
            <a:r>
              <a:rPr lang="th-TH" sz="3600" b="1" dirty="0" smtClean="0">
                <a:solidFill>
                  <a:srgbClr val="7030A0"/>
                </a:solidFill>
                <a:latin typeface="Cordia New" panose="020B0304020202020204" pitchFamily="34" charset="-34"/>
                <a:ea typeface="Tahoma" panose="020B0604030504040204" pitchFamily="34" charset="0"/>
                <a:cs typeface="Cordia New" panose="020B0304020202020204" pitchFamily="34" charset="-34"/>
              </a:rPr>
              <a:t>	2. นำผลการประเมิน </a:t>
            </a:r>
            <a:r>
              <a:rPr lang="en-US" sz="3600" b="1" dirty="0" smtClean="0">
                <a:solidFill>
                  <a:srgbClr val="7030A0"/>
                </a:solidFill>
                <a:latin typeface="Cordia New" panose="020B0304020202020204" pitchFamily="34" charset="-34"/>
                <a:ea typeface="Tahoma" panose="020B0604030504040204" pitchFamily="34" charset="0"/>
                <a:cs typeface="Cordia New" panose="020B0304020202020204" pitchFamily="34" charset="-34"/>
              </a:rPr>
              <a:t>KRS, ARS </a:t>
            </a:r>
            <a:r>
              <a:rPr lang="th-TH" sz="3600" b="1" dirty="0" smtClean="0">
                <a:solidFill>
                  <a:srgbClr val="7030A0"/>
                </a:solidFill>
                <a:latin typeface="Cordia New" panose="020B0304020202020204" pitchFamily="34" charset="-34"/>
                <a:ea typeface="Tahoma" panose="020B0604030504040204" pitchFamily="34" charset="0"/>
                <a:cs typeface="Cordia New" panose="020B0304020202020204" pitchFamily="34" charset="-34"/>
              </a:rPr>
              <a:t>มาใช้สร้างแรงจูงใจในการปฏิบัติงานแก่สำนักงานเขตพื้นที่การศึกษา อาทิเช่น  การจัดสรรงบประมาณ การพัฒนาบุคลากร เป็นต้น</a:t>
            </a:r>
            <a:endParaRPr lang="th-TH" sz="3600" b="1" dirty="0">
              <a:solidFill>
                <a:srgbClr val="7030A0"/>
              </a:solidFill>
              <a:latin typeface="Cordia New" panose="020B0304020202020204" pitchFamily="34" charset="-34"/>
              <a:ea typeface="Tahoma" panose="020B0604030504040204" pitchFamily="34" charset="0"/>
              <a:cs typeface="Cordia New" panose="020B0304020202020204" pitchFamily="34" charset="-34"/>
            </a:endParaRPr>
          </a:p>
        </p:txBody>
      </p:sp>
    </p:spTree>
    <p:extLst>
      <p:ext uri="{BB962C8B-B14F-4D97-AF65-F5344CB8AC3E}">
        <p14:creationId xmlns:p14="http://schemas.microsoft.com/office/powerpoint/2010/main" val="242369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23</a:t>
            </a:fld>
            <a:endParaRPr lang="en-US" dirty="0"/>
          </a:p>
        </p:txBody>
      </p:sp>
      <p:sp>
        <p:nvSpPr>
          <p:cNvPr id="12" name="Title 11"/>
          <p:cNvSpPr>
            <a:spLocks noGrp="1"/>
          </p:cNvSpPr>
          <p:nvPr>
            <p:ph type="title"/>
          </p:nvPr>
        </p:nvSpPr>
        <p:spPr>
          <a:xfrm>
            <a:off x="275184" y="3068960"/>
            <a:ext cx="7344816" cy="1676400"/>
          </a:xfrm>
        </p:spPr>
        <p:txBody>
          <a:bodyPr>
            <a:noAutofit/>
          </a:bodyPr>
          <a:lstStyle/>
          <a:p>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ตาม</a:t>
            </a:r>
            <a:b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คำ</a:t>
            </a:r>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รับรองการปฏิบัติราชการ </a:t>
            </a:r>
            <a:r>
              <a:rPr lang="en-US"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(KRS)</a:t>
            </a:r>
            <a: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2558</a:t>
            </a:r>
            <a:r>
              <a:rPr lang="en-US"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ของสำนักงานเขตพื้นที่การศึกษาประถมศึกษา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sz="quarter" idx="14"/>
          </p:nvPr>
        </p:nvSpPr>
        <p:spPr/>
        <p:txBody>
          <a:bodyPr/>
          <a:lstStyle/>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KRS </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h-TH"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สพป</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 ภาคใต้</a:t>
            </a:r>
            <a:endParaRPr lang="th-T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4422630"/>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5247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841" y="0"/>
            <a:ext cx="8229600" cy="1143000"/>
          </a:xfrm>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dirty="0">
                <a:latin typeface="Tahoma" panose="020B0604030504040204" pitchFamily="34" charset="0"/>
                <a:ea typeface="Tahoma" panose="020B0604030504040204" pitchFamily="34" charset="0"/>
                <a:cs typeface="Tahoma" panose="020B0604030504040204" pitchFamily="34" charset="0"/>
              </a:rPr>
              <a:t>(</a:t>
            </a:r>
            <a:r>
              <a:rPr lang="th-TH" b="1" dirty="0" err="1">
                <a:latin typeface="Tahoma" panose="020B0604030504040204" pitchFamily="34" charset="0"/>
                <a:ea typeface="Tahoma" panose="020B0604030504040204" pitchFamily="34" charset="0"/>
                <a:cs typeface="Tahoma" panose="020B0604030504040204" pitchFamily="34" charset="0"/>
              </a:rPr>
              <a:t>สพป</a:t>
            </a:r>
            <a:r>
              <a:rPr lang="th-TH" b="1" dirty="0">
                <a:latin typeface="Tahoma" panose="020B0604030504040204" pitchFamily="34" charset="0"/>
                <a:ea typeface="Tahoma" panose="020B0604030504040204" pitchFamily="34" charset="0"/>
                <a:cs typeface="Tahoma" panose="020B0604030504040204" pitchFamily="34" charset="0"/>
              </a:rPr>
              <a:t>.)</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24</a:t>
            </a:fld>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3373224986"/>
              </p:ext>
            </p:extLst>
          </p:nvPr>
        </p:nvGraphicFramePr>
        <p:xfrm>
          <a:off x="251523" y="1417638"/>
          <a:ext cx="8549751" cy="1732245"/>
        </p:xfrm>
        <a:graphic>
          <a:graphicData uri="http://schemas.openxmlformats.org/drawingml/2006/table">
            <a:tbl>
              <a:tblPr firstRow="1" bandRow="1">
                <a:tableStyleId>{93296810-A885-4BE3-A3E7-6D5BEEA58F35}</a:tableStyleId>
              </a:tblPr>
              <a:tblGrid>
                <a:gridCol w="1008109"/>
                <a:gridCol w="891838"/>
                <a:gridCol w="949972"/>
                <a:gridCol w="949972"/>
                <a:gridCol w="949972"/>
                <a:gridCol w="949972"/>
                <a:gridCol w="949972"/>
                <a:gridCol w="949972"/>
                <a:gridCol w="949972"/>
              </a:tblGrid>
              <a:tr h="370840">
                <a:tc>
                  <a:txBody>
                    <a:bodyPr/>
                    <a:lstStyle/>
                    <a:p>
                      <a:pPr algn="ctr" fontAlgn="ctr"/>
                      <a:r>
                        <a:rPr lang="th-TH" sz="1400" b="0"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400" b="0" i="0" u="none" strike="noStrike"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 คะแนน</a:t>
                      </a:r>
                      <a:endParaRPr lang="en-US" sz="14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2555</a:t>
                      </a:r>
                      <a:endParaRPr lang="en-US"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2556</a:t>
                      </a:r>
                    </a:p>
                  </a:txBody>
                  <a:tcPr marL="7620" marR="7620" marT="7620" marB="0" anchor="ctr"/>
                </a:tc>
                <a:tc>
                  <a:txBody>
                    <a:bodyPr/>
                    <a:lstStyle/>
                    <a:p>
                      <a:pPr algn="ctr" fontAlgn="ctr"/>
                      <a:r>
                        <a:rPr lang="en-US" sz="16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2557</a:t>
                      </a:r>
                      <a:endPar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b="0" i="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เพิ่ม/ลด</a:t>
                      </a:r>
                    </a:p>
                  </a:txBody>
                  <a:tcPr marL="7620" marR="7620" marT="7620" marB="0" anchor="ctr"/>
                </a:tc>
              </a:tr>
              <a:tr h="43200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3.86534</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3.60012</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4.28380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3.99269</a:t>
                      </a:r>
                    </a:p>
                  </a:txBody>
                  <a:tcPr marL="7620" marR="7620" marT="7620" marB="0" anchor="ctr"/>
                </a:tc>
                <a:tc>
                  <a:txBody>
                    <a:bodyPr/>
                    <a:lstStyle/>
                    <a:p>
                      <a:pPr algn="ctr" fontAlgn="ctr"/>
                      <a:r>
                        <a:rPr lang="en-US"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4.32885</a:t>
                      </a:r>
                      <a:endPar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3.88614</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3.36079</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-0.5254</a:t>
                      </a:r>
                      <a:endPar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43200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4.78986</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4.46002</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4.88220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4.84192</a:t>
                      </a: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4.81565</a:t>
                      </a: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4.51937</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4.27793</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-0.24144</a:t>
                      </a:r>
                      <a:endPar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43200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3.04347</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2.51887</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2.63108</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2.15541</a:t>
                      </a:r>
                    </a:p>
                  </a:txBody>
                  <a:tcPr marL="7620" marR="7620" marT="7620" marB="0" anchor="ctr"/>
                </a:tc>
                <a:tc>
                  <a:txBody>
                    <a:bodyPr/>
                    <a:lstStyle/>
                    <a:p>
                      <a:pPr algn="ctr" fontAlgn="ctr"/>
                      <a:r>
                        <a:rPr lang="en-US"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2.96748</a:t>
                      </a:r>
                      <a:endPar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2.87975</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2.34035</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-0.5394</a:t>
                      </a:r>
                      <a:endPar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graphicFrame>
        <p:nvGraphicFramePr>
          <p:cNvPr id="8" name="Chart 7"/>
          <p:cNvGraphicFramePr/>
          <p:nvPr>
            <p:extLst>
              <p:ext uri="{D42A27DB-BD31-4B8C-83A1-F6EECF244321}">
                <p14:modId xmlns:p14="http://schemas.microsoft.com/office/powerpoint/2010/main" val="2736196971"/>
              </p:ext>
            </p:extLst>
          </p:nvPr>
        </p:nvGraphicFramePr>
        <p:xfrm>
          <a:off x="899592" y="3573016"/>
          <a:ext cx="7296345"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61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508104" y="3460971"/>
            <a:ext cx="3398183" cy="2789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err="1">
                <a:latin typeface="Tahoma" panose="020B0604030504040204" pitchFamily="34" charset="0"/>
                <a:ea typeface="Tahoma" panose="020B0604030504040204" pitchFamily="34" charset="0"/>
                <a:cs typeface="Tahoma" panose="020B0604030504040204" pitchFamily="34" charset="0"/>
              </a:rPr>
              <a:t>สพป</a:t>
            </a:r>
            <a:r>
              <a:rPr lang="th-TH" sz="3200" b="1" u="sng" dirty="0">
                <a:latin typeface="Tahoma" panose="020B0604030504040204" pitchFamily="34" charset="0"/>
                <a:ea typeface="Tahoma" panose="020B0604030504040204" pitchFamily="34" charset="0"/>
                <a:cs typeface="Tahoma" panose="020B0604030504040204" pitchFamily="34" charset="0"/>
              </a:rPr>
              <a:t>. สูงสุด </a:t>
            </a:r>
            <a:r>
              <a:rPr lang="en-US" sz="3200" b="1" u="sng" dirty="0" smtClean="0">
                <a:latin typeface="Tahoma" panose="020B0604030504040204" pitchFamily="34" charset="0"/>
                <a:ea typeface="Tahoma" panose="020B0604030504040204" pitchFamily="34" charset="0"/>
                <a:cs typeface="Tahoma" panose="020B0604030504040204" pitchFamily="34" charset="0"/>
              </a:rPr>
              <a:t>15</a:t>
            </a:r>
            <a:r>
              <a:rPr lang="th-TH" sz="3200" b="1" u="sng" dirty="0" smtClean="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3523016"/>
              </p:ext>
            </p:extLst>
          </p:nvPr>
        </p:nvGraphicFramePr>
        <p:xfrm>
          <a:off x="1007604" y="896711"/>
          <a:ext cx="7128792" cy="5486400"/>
        </p:xfrm>
        <a:graphic>
          <a:graphicData uri="http://schemas.openxmlformats.org/drawingml/2006/table">
            <a:tbl>
              <a:tblPr firstRow="1" firstCol="1" bandRow="1">
                <a:tableStyleId>{2D5ABB26-0587-4C30-8999-92F81FD0307C}</a:tableStyleId>
              </a:tblPr>
              <a:tblGrid>
                <a:gridCol w="1454277"/>
                <a:gridCol w="2331780"/>
                <a:gridCol w="2073099"/>
                <a:gridCol w="1269636"/>
              </a:tblGrid>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กรุงเทพมหานคร </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4.27793</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 ระยอง เขต</a:t>
                      </a: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4.20312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 อุบลราชธานี เขต </a:t>
                      </a: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4.00724</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4.00644</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3.98274</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ตราด</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3.93715</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น่าน เขต</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 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3.90599</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นนทบุรี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3.90011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3.87717</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3.84982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11</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ราชบุรี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3.84422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12</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สมุทรสงคราม</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3.83333</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13</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3.82326</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14</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พะเยา เขต</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 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3.82037</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15</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3.81331</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bl>
          </a:graphicData>
        </a:graphic>
      </p:graphicFrame>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592" y="980728"/>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878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itepronews.com/wp-content/uploads/2014/02/graph-down.jp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995936" y="2410317"/>
            <a:ext cx="5504792" cy="41285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err="1">
                <a:latin typeface="Tahoma" panose="020B0604030504040204" pitchFamily="34" charset="0"/>
                <a:ea typeface="Tahoma" panose="020B0604030504040204" pitchFamily="34" charset="0"/>
                <a:cs typeface="Tahoma" panose="020B0604030504040204" pitchFamily="34" charset="0"/>
              </a:rPr>
              <a:t>สพป</a:t>
            </a:r>
            <a:r>
              <a:rPr lang="th-TH" sz="3200" b="1" u="sng" dirty="0">
                <a:latin typeface="Tahoma" panose="020B0604030504040204" pitchFamily="34" charset="0"/>
                <a:ea typeface="Tahoma" panose="020B0604030504040204" pitchFamily="34" charset="0"/>
                <a:cs typeface="Tahoma" panose="020B0604030504040204" pitchFamily="34" charset="0"/>
              </a:rPr>
              <a:t>. ต่ำสุด </a:t>
            </a:r>
            <a:r>
              <a:rPr lang="en-US" sz="3200" b="1" u="sng" dirty="0" smtClean="0">
                <a:latin typeface="Tahoma" panose="020B0604030504040204" pitchFamily="34" charset="0"/>
                <a:ea typeface="Tahoma" panose="020B0604030504040204" pitchFamily="34" charset="0"/>
                <a:cs typeface="Tahoma" panose="020B0604030504040204" pitchFamily="34" charset="0"/>
              </a:rPr>
              <a:t>15</a:t>
            </a:r>
            <a:r>
              <a:rPr lang="th-TH" sz="3200" b="1" u="sng" dirty="0" smtClean="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อันดับ </a:t>
            </a:r>
            <a:endParaRPr lang="th-TH" sz="3200" u="sng"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8624159"/>
              </p:ext>
            </p:extLst>
          </p:nvPr>
        </p:nvGraphicFramePr>
        <p:xfrm>
          <a:off x="971600" y="869950"/>
          <a:ext cx="7128791" cy="5486400"/>
        </p:xfrm>
        <a:graphic>
          <a:graphicData uri="http://schemas.openxmlformats.org/drawingml/2006/table">
            <a:tbl>
              <a:tblPr firstRow="1" firstCol="1" bandRow="1">
                <a:tableStyleId>{2D5ABB26-0587-4C30-8999-92F81FD0307C}</a:tableStyleId>
              </a:tblPr>
              <a:tblGrid>
                <a:gridCol w="1408043"/>
                <a:gridCol w="2459967"/>
                <a:gridCol w="1982401"/>
                <a:gridCol w="1278380"/>
              </a:tblGrid>
              <a:tr h="279641">
                <a:tc>
                  <a:txBody>
                    <a:bodyPr/>
                    <a:lstStyle/>
                    <a:p>
                      <a:pPr marL="0" marR="0" algn="ctr" fontAlgn="ctr">
                        <a:lnSpc>
                          <a:spcPct val="150000"/>
                        </a:lnSpc>
                        <a:spcBef>
                          <a:spcPts val="0"/>
                        </a:spcBef>
                        <a:spcAft>
                          <a:spcPts val="0"/>
                        </a:spcAft>
                      </a:pPr>
                      <a:r>
                        <a:rPr lang="th-TH" sz="1600" kern="1200" dirty="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effectLst/>
                          <a:latin typeface="Tahoma" panose="020B0604030504040204" pitchFamily="34" charset="0"/>
                          <a:ea typeface="Tahoma" panose="020B0604030504040204" pitchFamily="34" charset="0"/>
                          <a:cs typeface="Tahoma" panose="020B0604030504040204" pitchFamily="34" charset="0"/>
                        </a:rPr>
                        <a:t>1</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เพชรบูรณ์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2.34035</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2.47652</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มหาสารคาม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2.49561</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กาญจนบุรี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2.58217</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มุกดาหาร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2.60620</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6</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2.62376</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7</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ลพบุรี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2.64532</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2.64617</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หนองบัวลำภู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2.66862</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10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เพชรบูรณ์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2.70128</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สกลนคร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2.74912</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สตูล</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2.79569</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สุรินทร์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2.80166</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2.82156</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ตรัง เขต</a:t>
                      </a:r>
                      <a:r>
                        <a:rPr lang="en-US" sz="1600">
                          <a:effectLst/>
                          <a:latin typeface="Tahoma" panose="020B0604030504040204" pitchFamily="34" charset="0"/>
                          <a:ea typeface="Tahoma" panose="020B0604030504040204" pitchFamily="34" charset="0"/>
                          <a:cs typeface="Tahoma" panose="020B0604030504040204" pitchFamily="34" charset="0"/>
                        </a:rPr>
                        <a:t> 1</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2.85107</a:t>
                      </a:r>
                    </a:p>
                  </a:txBody>
                  <a:tcPr marL="68580" marR="68580" marT="0" marB="0" anchor="b"/>
                </a:tc>
              </a:tr>
            </a:tbl>
          </a:graphicData>
        </a:graphic>
      </p:graphicFrame>
    </p:spTree>
    <p:extLst>
      <p:ext uri="{BB962C8B-B14F-4D97-AF65-F5344CB8AC3E}">
        <p14:creationId xmlns:p14="http://schemas.microsoft.com/office/powerpoint/2010/main" val="270486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24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400" b="1" u="sng" dirty="0">
                <a:latin typeface="Tahoma" panose="020B0604030504040204" pitchFamily="34" charset="0"/>
                <a:ea typeface="Tahoma" panose="020B0604030504040204" pitchFamily="34" charset="0"/>
                <a:cs typeface="Tahoma" panose="020B0604030504040204" pitchFamily="34" charset="0"/>
              </a:rPr>
              <a:t>KRS </a:t>
            </a:r>
            <a:r>
              <a:rPr lang="th-TH" sz="2400" b="1" u="sng" dirty="0">
                <a:latin typeface="Tahoma" panose="020B0604030504040204" pitchFamily="34" charset="0"/>
                <a:ea typeface="Tahoma" panose="020B0604030504040204" pitchFamily="34" charset="0"/>
                <a:cs typeface="Tahoma" panose="020B0604030504040204" pitchFamily="34" charset="0"/>
              </a:rPr>
              <a:t>ของ</a:t>
            </a:r>
            <a:r>
              <a:rPr lang="en-US"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err="1">
                <a:latin typeface="Tahoma" panose="020B0604030504040204" pitchFamily="34" charset="0"/>
                <a:ea typeface="Tahoma" panose="020B0604030504040204" pitchFamily="34" charset="0"/>
                <a:cs typeface="Tahoma" panose="020B0604030504040204" pitchFamily="34" charset="0"/>
              </a:rPr>
              <a:t>สพป</a:t>
            </a:r>
            <a:r>
              <a:rPr lang="th-TH"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h-TH" sz="24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ภาคใต้) </a:t>
            </a:r>
            <a:r>
              <a:rPr lang="th-TH" sz="2400" b="1" u="sng" dirty="0">
                <a:latin typeface="Tahoma" panose="020B0604030504040204" pitchFamily="34" charset="0"/>
                <a:ea typeface="Tahoma" panose="020B0604030504040204" pitchFamily="34" charset="0"/>
                <a:cs typeface="Tahoma" panose="020B0604030504040204" pitchFamily="34" charset="0"/>
              </a:rPr>
              <a:t>สูงสุด </a:t>
            </a:r>
            <a:r>
              <a:rPr lang="en-US" sz="2400" b="1" u="sng" dirty="0">
                <a:latin typeface="Tahoma" panose="020B0604030504040204" pitchFamily="34" charset="0"/>
                <a:ea typeface="Tahoma" panose="020B0604030504040204" pitchFamily="34" charset="0"/>
                <a:cs typeface="Tahoma" panose="020B0604030504040204" pitchFamily="34" charset="0"/>
              </a:rPr>
              <a:t>10</a:t>
            </a:r>
            <a:r>
              <a:rPr lang="th-TH" sz="2400" b="1" u="sng" dirty="0">
                <a:latin typeface="Tahoma" panose="020B0604030504040204" pitchFamily="34" charset="0"/>
                <a:ea typeface="Tahoma" panose="020B0604030504040204" pitchFamily="34" charset="0"/>
                <a:cs typeface="Tahoma" panose="020B0604030504040204" pitchFamily="34" charset="0"/>
              </a:rPr>
              <a:t> อันดับ </a:t>
            </a:r>
            <a:endParaRPr lang="th-T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56988850"/>
              </p:ext>
            </p:extLst>
          </p:nvPr>
        </p:nvGraphicFramePr>
        <p:xfrm>
          <a:off x="1259632" y="1417638"/>
          <a:ext cx="6660464" cy="3960000"/>
        </p:xfrm>
        <a:graphic>
          <a:graphicData uri="http://schemas.openxmlformats.org/drawingml/2006/table">
            <a:tbl>
              <a:tblPr>
                <a:tableStyleId>{2D5ABB26-0587-4C30-8999-92F81FD0307C}</a:tableStyleId>
              </a:tblPr>
              <a:tblGrid>
                <a:gridCol w="739114"/>
                <a:gridCol w="739114"/>
                <a:gridCol w="2986922"/>
                <a:gridCol w="1097657"/>
                <a:gridCol w="1097657"/>
              </a:tblGrid>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พัทลุง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3.98274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พัทลุง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3.87717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ชุมพร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3.80983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สุราษฎร์ธานี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3.78460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ปัตตานี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นราธิวาส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3.64580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ชุมพร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3.64237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3.61454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นราธิวาส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3.57997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ยะลา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3.55160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2" y="1425670"/>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17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24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400" b="1" u="sng" dirty="0">
                <a:latin typeface="Tahoma" panose="020B0604030504040204" pitchFamily="34" charset="0"/>
                <a:ea typeface="Tahoma" panose="020B0604030504040204" pitchFamily="34" charset="0"/>
                <a:cs typeface="Tahoma" panose="020B0604030504040204" pitchFamily="34" charset="0"/>
              </a:rPr>
              <a:t>KRS </a:t>
            </a:r>
            <a:r>
              <a:rPr lang="th-TH" sz="2400" b="1" u="sng" dirty="0">
                <a:latin typeface="Tahoma" panose="020B0604030504040204" pitchFamily="34" charset="0"/>
                <a:ea typeface="Tahoma" panose="020B0604030504040204" pitchFamily="34" charset="0"/>
                <a:cs typeface="Tahoma" panose="020B0604030504040204" pitchFamily="34" charset="0"/>
              </a:rPr>
              <a:t>ของ</a:t>
            </a:r>
            <a:r>
              <a:rPr lang="en-US"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err="1">
                <a:latin typeface="Tahoma" panose="020B0604030504040204" pitchFamily="34" charset="0"/>
                <a:ea typeface="Tahoma" panose="020B0604030504040204" pitchFamily="34" charset="0"/>
                <a:cs typeface="Tahoma" panose="020B0604030504040204" pitchFamily="34" charset="0"/>
              </a:rPr>
              <a:t>สพป</a:t>
            </a:r>
            <a:r>
              <a:rPr lang="th-TH"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h-TH" sz="24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ภาคใต้) </a:t>
            </a:r>
            <a:r>
              <a:rPr lang="th-TH" sz="24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2400" b="1" u="sng" dirty="0">
                <a:latin typeface="Tahoma" panose="020B0604030504040204" pitchFamily="34" charset="0"/>
                <a:ea typeface="Tahoma" panose="020B0604030504040204" pitchFamily="34" charset="0"/>
                <a:cs typeface="Tahoma" panose="020B0604030504040204" pitchFamily="34" charset="0"/>
              </a:rPr>
              <a:t>10</a:t>
            </a:r>
            <a:r>
              <a:rPr lang="th-TH" sz="2400" b="1" u="sng" dirty="0">
                <a:latin typeface="Tahoma" panose="020B0604030504040204" pitchFamily="34" charset="0"/>
                <a:ea typeface="Tahoma" panose="020B0604030504040204" pitchFamily="34" charset="0"/>
                <a:cs typeface="Tahoma" panose="020B0604030504040204" pitchFamily="34" charset="0"/>
              </a:rPr>
              <a:t> อันดับ </a:t>
            </a:r>
            <a:endParaRPr lang="th-T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3458947"/>
              </p:ext>
            </p:extLst>
          </p:nvPr>
        </p:nvGraphicFramePr>
        <p:xfrm>
          <a:off x="1259632" y="1417638"/>
          <a:ext cx="6660464" cy="4320000"/>
        </p:xfrm>
        <a:graphic>
          <a:graphicData uri="http://schemas.openxmlformats.org/drawingml/2006/table">
            <a:tbl>
              <a:tblPr>
                <a:tableStyleId>{2D5ABB26-0587-4C30-8999-92F81FD0307C}</a:tableStyleId>
              </a:tblPr>
              <a:tblGrid>
                <a:gridCol w="739114"/>
                <a:gridCol w="739114"/>
                <a:gridCol w="2986922"/>
                <a:gridCol w="1097657"/>
                <a:gridCol w="1097657"/>
              </a:tblGrid>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สตูล</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2.79569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ตรัง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2.85107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ยะลา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2.95000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ปัตตานี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2.98854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ยะลา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3.01032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ระนอง</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3.03661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ปัตตานี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3.07842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3.08060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กระบี่</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3.08075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ภูเก็ต</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3.11165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6157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สพป. ที่มีคะแนน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36812322"/>
              </p:ext>
            </p:extLst>
          </p:nvPr>
        </p:nvGraphicFramePr>
        <p:xfrm>
          <a:off x="670862" y="1372390"/>
          <a:ext cx="8195794" cy="4817154"/>
        </p:xfrm>
        <a:graphic>
          <a:graphicData uri="http://schemas.openxmlformats.org/drawingml/2006/table">
            <a:tbl>
              <a:tblPr>
                <a:tableStyleId>{16D9F66E-5EB9-4882-86FB-DCBF35E3C3E4}</a:tableStyleId>
              </a:tblPr>
              <a:tblGrid>
                <a:gridCol w="971353"/>
                <a:gridCol w="2448619"/>
                <a:gridCol w="1608079"/>
                <a:gridCol w="1513115"/>
                <a:gridCol w="1654628"/>
              </a:tblGrid>
              <a:tr h="375285">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สพป</a:t>
                      </a:r>
                      <a:r>
                        <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493541">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4.00644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3.64355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0.36289</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3.18484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2.88478</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0.30006</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2</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3.17844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2.87975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0.29869</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6</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3.26119</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3.09172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0.16947</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แม่ฮ่องสอน เขต 2</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3.13799</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2.97137</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0.16662</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3.41759</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3.36279</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0.05480</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3.77155</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3.72321</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0.04834</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ตาก เขต 2</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3.30869</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3.26358</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0.04511</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5</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2.92051</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2.89590</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0.02461</a:t>
                      </a:r>
                    </a:p>
                  </a:txBody>
                  <a:tcPr marL="9525" marR="9525" marT="9525" marB="0" anchor="ctr">
                    <a:noFill/>
                  </a:tcPr>
                </a:tc>
              </a:tr>
            </a:tbl>
          </a:graphicData>
        </a:graphic>
      </p:graphicFrame>
    </p:spTree>
    <p:extLst>
      <p:ext uri="{BB962C8B-B14F-4D97-AF65-F5344CB8AC3E}">
        <p14:creationId xmlns:p14="http://schemas.microsoft.com/office/powerpoint/2010/main" val="3005208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th-TH" sz="4000" dirty="0" smtClean="0">
                <a:latin typeface="Tahoma" panose="020B0604030504040204" pitchFamily="34" charset="0"/>
                <a:ea typeface="Tahoma" panose="020B0604030504040204" pitchFamily="34" charset="0"/>
                <a:cs typeface="Tahoma" panose="020B0604030504040204" pitchFamily="34" charset="0"/>
              </a:rPr>
              <a:t>ผล</a:t>
            </a:r>
            <a:r>
              <a:rPr lang="th-TH" sz="4000" dirty="0">
                <a:latin typeface="Tahoma" panose="020B0604030504040204" pitchFamily="34" charset="0"/>
                <a:ea typeface="Tahoma" panose="020B0604030504040204" pitchFamily="34" charset="0"/>
                <a:cs typeface="Tahoma" panose="020B0604030504040204" pitchFamily="34" charset="0"/>
              </a:rPr>
              <a:t>การดำเนินงาน</a:t>
            </a:r>
            <a:r>
              <a:rPr lang="th-TH" sz="4000" dirty="0" smtClean="0">
                <a:latin typeface="Tahoma" panose="020B0604030504040204" pitchFamily="34" charset="0"/>
                <a:ea typeface="Tahoma" panose="020B0604030504040204" pitchFamily="34" charset="0"/>
                <a:cs typeface="Tahoma" panose="020B0604030504040204" pitchFamily="34" charset="0"/>
              </a:rPr>
              <a:t>ตาม</a:t>
            </a:r>
            <a:br>
              <a:rPr lang="th-TH" sz="4000" dirty="0" smtClean="0">
                <a:latin typeface="Tahoma" panose="020B0604030504040204" pitchFamily="34" charset="0"/>
                <a:ea typeface="Tahoma" panose="020B0604030504040204" pitchFamily="34" charset="0"/>
                <a:cs typeface="Tahoma" panose="020B0604030504040204" pitchFamily="34" charset="0"/>
              </a:rPr>
            </a:br>
            <a:r>
              <a:rPr lang="th-TH" sz="4000" dirty="0" smtClean="0">
                <a:latin typeface="Tahoma" panose="020B0604030504040204" pitchFamily="34" charset="0"/>
                <a:ea typeface="Tahoma" panose="020B0604030504040204" pitchFamily="34" charset="0"/>
                <a:cs typeface="Tahoma" panose="020B0604030504040204" pitchFamily="34" charset="0"/>
              </a:rPr>
              <a:t>คำ</a:t>
            </a:r>
            <a:r>
              <a:rPr lang="th-TH" sz="4000" dirty="0">
                <a:latin typeface="Tahoma" panose="020B0604030504040204" pitchFamily="34" charset="0"/>
                <a:ea typeface="Tahoma" panose="020B0604030504040204" pitchFamily="34" charset="0"/>
                <a:cs typeface="Tahoma" panose="020B0604030504040204" pitchFamily="34" charset="0"/>
              </a:rPr>
              <a:t>รับรองการปฏิบัติราชการ</a:t>
            </a:r>
            <a:r>
              <a:rPr lang="th-TH" sz="3100" dirty="0">
                <a:latin typeface="Tahoma" panose="020B0604030504040204" pitchFamily="34" charset="0"/>
                <a:ea typeface="Tahoma" panose="020B0604030504040204" pitchFamily="34" charset="0"/>
                <a:cs typeface="Tahoma" panose="020B0604030504040204" pitchFamily="34" charset="0"/>
              </a:rPr>
              <a:t>ของสำนักงานคณะกรรมการการศึกษาขั้นพื้นฐาน</a:t>
            </a:r>
          </a:p>
        </p:txBody>
      </p:sp>
      <p:sp>
        <p:nvSpPr>
          <p:cNvPr id="5" name="Text Placeholder 4"/>
          <p:cNvSpPr>
            <a:spLocks noGrp="1"/>
          </p:cNvSpPr>
          <p:nvPr>
            <p:ph type="body" idx="1"/>
          </p:nvPr>
        </p:nvSpPr>
        <p:spPr/>
        <p:txBody>
          <a:bodyPr/>
          <a:lstStyle/>
          <a:p>
            <a:endParaRPr lang="th-TH"/>
          </a:p>
        </p:txBody>
      </p:sp>
      <p:sp>
        <p:nvSpPr>
          <p:cNvPr id="6" name="Slide Number Placeholder 5"/>
          <p:cNvSpPr>
            <a:spLocks noGrp="1"/>
          </p:cNvSpPr>
          <p:nvPr>
            <p:ph type="sldNum" sz="quarter" idx="12"/>
          </p:nvPr>
        </p:nvSpPr>
        <p:spPr/>
        <p:txBody>
          <a:bodyPr/>
          <a:lstStyle/>
          <a:p>
            <a:fld id="{240D5ECE-8B49-45CD-BE81-EF81920D1969}" type="slidenum">
              <a:rPr lang="en-US" smtClean="0"/>
              <a:pPr/>
              <a:t>3</a:t>
            </a:fld>
            <a:endParaRPr lang="en-US" dirty="0"/>
          </a:p>
        </p:txBody>
      </p:sp>
      <p:sp>
        <p:nvSpPr>
          <p:cNvPr id="2" name="TextBox 1"/>
          <p:cNvSpPr txBox="1"/>
          <p:nvPr/>
        </p:nvSpPr>
        <p:spPr>
          <a:xfrm>
            <a:off x="1331640" y="2132856"/>
            <a:ext cx="931665" cy="1862048"/>
          </a:xfrm>
          <a:prstGeom prst="rect">
            <a:avLst/>
          </a:prstGeom>
          <a:noFill/>
        </p:spPr>
        <p:txBody>
          <a:bodyPr wrap="none" rtlCol="0">
            <a:spAutoFit/>
          </a:bodyPr>
          <a:lstStyle/>
          <a:p>
            <a:r>
              <a:rPr lang="en-US" sz="11500" dirty="0" smtClean="0">
                <a:solidFill>
                  <a:schemeClr val="bg1"/>
                </a:solidFill>
              </a:rPr>
              <a:t>1</a:t>
            </a:r>
            <a:endParaRPr lang="th-TH" sz="11500" dirty="0">
              <a:solidFill>
                <a:schemeClr val="bg1"/>
              </a:solidFill>
            </a:endParaRPr>
          </a:p>
        </p:txBody>
      </p:sp>
    </p:spTree>
    <p:extLst>
      <p:ext uri="{BB962C8B-B14F-4D97-AF65-F5344CB8AC3E}">
        <p14:creationId xmlns:p14="http://schemas.microsoft.com/office/powerpoint/2010/main" val="60503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30</a:t>
            </a:fld>
            <a:endParaRPr lang="en-US" dirty="0"/>
          </a:p>
        </p:txBody>
      </p:sp>
      <p:sp>
        <p:nvSpPr>
          <p:cNvPr id="12" name="Title 11"/>
          <p:cNvSpPr>
            <a:spLocks noGrp="1"/>
          </p:cNvSpPr>
          <p:nvPr>
            <p:ph type="title"/>
          </p:nvPr>
        </p:nvSpPr>
        <p:spPr>
          <a:xfrm>
            <a:off x="1115616" y="3053511"/>
            <a:ext cx="7344816" cy="1143000"/>
          </a:xfrm>
        </p:spPr>
        <p:txBody>
          <a:bodyPr>
            <a:noAutofit/>
          </a:bodyPr>
          <a:lstStyle/>
          <a:p>
            <a:r>
              <a:rPr lang="th-TH" sz="3600" b="1" dirty="0">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latin typeface="Tahoma" panose="020B0604030504040204" pitchFamily="34" charset="0"/>
                <a:ea typeface="Tahoma" panose="020B0604030504040204" pitchFamily="34" charset="0"/>
                <a:cs typeface="Tahoma" panose="020B0604030504040204" pitchFamily="34" charset="0"/>
              </a:rPr>
              <a:t>ตาม</a:t>
            </a:r>
            <a:br>
              <a:rPr lang="th-TH" sz="3600" b="1" dirty="0" smtClean="0">
                <a:latin typeface="Tahoma" panose="020B0604030504040204" pitchFamily="34" charset="0"/>
                <a:ea typeface="Tahoma" panose="020B0604030504040204" pitchFamily="34" charset="0"/>
                <a:cs typeface="Tahoma" panose="020B0604030504040204" pitchFamily="34" charset="0"/>
              </a:rPr>
            </a:br>
            <a:r>
              <a:rPr lang="th-TH" sz="3600" b="1" dirty="0" smtClean="0">
                <a:latin typeface="Tahoma" panose="020B0604030504040204" pitchFamily="34" charset="0"/>
                <a:ea typeface="Tahoma" panose="020B0604030504040204" pitchFamily="34" charset="0"/>
                <a:cs typeface="Tahoma" panose="020B0604030504040204" pitchFamily="34" charset="0"/>
              </a:rPr>
              <a:t>คำ</a:t>
            </a:r>
            <a:r>
              <a:rPr lang="th-TH" sz="3600" b="1" dirty="0">
                <a:latin typeface="Tahoma" panose="020B0604030504040204" pitchFamily="34" charset="0"/>
                <a:ea typeface="Tahoma" panose="020B0604030504040204" pitchFamily="34" charset="0"/>
                <a:cs typeface="Tahoma" panose="020B0604030504040204" pitchFamily="34" charset="0"/>
              </a:rPr>
              <a:t>รับรองการปฏิบัติราชการ </a:t>
            </a:r>
            <a:r>
              <a:rPr lang="en-US" sz="3600" b="1" dirty="0">
                <a:latin typeface="Tahoma" panose="020B0604030504040204" pitchFamily="34" charset="0"/>
                <a:ea typeface="Tahoma" panose="020B0604030504040204" pitchFamily="34" charset="0"/>
                <a:cs typeface="Tahoma" panose="020B0604030504040204" pitchFamily="34" charset="0"/>
              </a:rPr>
              <a:t>(KRS)</a:t>
            </a:r>
            <a:r>
              <a:rPr lang="th-TH" sz="4800" dirty="0">
                <a:latin typeface="Tahoma" panose="020B0604030504040204" pitchFamily="34" charset="0"/>
                <a:ea typeface="Tahoma" panose="020B0604030504040204" pitchFamily="34" charset="0"/>
                <a:cs typeface="Tahoma" panose="020B0604030504040204" pitchFamily="34" charset="0"/>
              </a:rPr>
              <a:t/>
            </a:r>
            <a:br>
              <a:rPr lang="th-TH" sz="4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latin typeface="Tahoma" panose="020B0604030504040204" pitchFamily="34" charset="0"/>
                <a:ea typeface="Tahoma" panose="020B0604030504040204" pitchFamily="34" charset="0"/>
                <a:cs typeface="Tahoma" panose="020B0604030504040204" pitchFamily="34" charset="0"/>
              </a:rPr>
              <a:t>2558</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th-TH" sz="2800" dirty="0">
                <a:latin typeface="Tahoma" panose="020B0604030504040204" pitchFamily="34" charset="0"/>
                <a:ea typeface="Tahoma" panose="020B0604030504040204" pitchFamily="34" charset="0"/>
                <a:cs typeface="Tahoma" panose="020B0604030504040204" pitchFamily="34" charset="0"/>
              </a:rPr>
              <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ของสำนักงานเขตพื้นที่</a:t>
            </a:r>
            <a:r>
              <a:rPr lang="th-TH" sz="2800" dirty="0" smtClean="0">
                <a:latin typeface="Tahoma" panose="020B0604030504040204" pitchFamily="34" charset="0"/>
                <a:ea typeface="Tahoma" panose="020B0604030504040204" pitchFamily="34" charset="0"/>
                <a:cs typeface="Tahoma" panose="020B0604030504040204" pitchFamily="34" charset="0"/>
              </a:rPr>
              <a:t>การศึกษามัธยมศึกษา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idx="4294967295"/>
          </p:nvPr>
        </p:nvSpPr>
        <p:spPr>
          <a:xfrm>
            <a:off x="3892430" y="75704"/>
            <a:ext cx="5184576" cy="639762"/>
          </a:xfrm>
        </p:spPr>
        <p:txBody>
          <a:bodyPr>
            <a:normAutofit/>
          </a:bodyPr>
          <a:lstStyle/>
          <a:p>
            <a:pPr marL="0" indent="0" algn="r">
              <a:buNone/>
            </a:pP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KRS </a:t>
            </a:r>
            <a:r>
              <a:rPr lang="th-TH"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(สพม.) ภาคใต้</a:t>
            </a:r>
            <a:endParaRPr lang="th-TH"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40561" y="1196752"/>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5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dirty="0">
                <a:latin typeface="Tahoma" panose="020B0604030504040204" pitchFamily="34" charset="0"/>
                <a:ea typeface="Tahoma" panose="020B0604030504040204" pitchFamily="34" charset="0"/>
                <a:cs typeface="Tahoma" panose="020B0604030504040204" pitchFamily="34" charset="0"/>
              </a:rPr>
              <a:t>(สพม.)</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31</a:t>
            </a:fld>
            <a:endParaRPr lang="en-US"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3094467683"/>
              </p:ext>
            </p:extLst>
          </p:nvPr>
        </p:nvGraphicFramePr>
        <p:xfrm>
          <a:off x="395538" y="1052736"/>
          <a:ext cx="8291265" cy="1609725"/>
        </p:xfrm>
        <a:graphic>
          <a:graphicData uri="http://schemas.openxmlformats.org/drawingml/2006/table">
            <a:tbl>
              <a:tblPr firstRow="1" bandRow="1">
                <a:tableStyleId>{00A15C55-8517-42AA-B614-E9B94910E393}</a:tableStyleId>
              </a:tblPr>
              <a:tblGrid>
                <a:gridCol w="1368150"/>
                <a:gridCol w="1000785"/>
                <a:gridCol w="1184466"/>
                <a:gridCol w="1184466"/>
                <a:gridCol w="1184466"/>
                <a:gridCol w="1184466"/>
                <a:gridCol w="1184466"/>
              </a:tblGrid>
              <a:tr h="370840">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6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600" b="1" i="0" u="none" strike="noStrike" dirty="0" smtClean="0">
                          <a:solidFill>
                            <a:schemeClr val="accent1">
                              <a:lumMod val="20000"/>
                              <a:lumOff val="80000"/>
                            </a:schemeClr>
                          </a:solidFill>
                          <a:effectLst/>
                          <a:latin typeface="Tahoma" panose="020B0604030504040204" pitchFamily="34" charset="0"/>
                          <a:ea typeface="Tahoma" panose="020B0604030504040204" pitchFamily="34" charset="0"/>
                          <a:cs typeface="Tahoma" panose="020B0604030504040204" pitchFamily="34" charset="0"/>
                        </a:rPr>
                        <a:t>2558</a:t>
                      </a:r>
                      <a:endParaRPr lang="th-TH" sz="1600" b="1" i="0" u="none" strike="noStrike" dirty="0">
                        <a:solidFill>
                          <a:schemeClr val="accent1">
                            <a:lumMod val="20000"/>
                            <a:lumOff val="8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600" b="0" i="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3.33677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3.37148</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4.11159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4.15676</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3.49783</a:t>
                      </a:r>
                      <a:endParaRPr lang="en-US"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-0.6589</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4.49644</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4.44960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4.56177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4.67835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3.82047</a:t>
                      </a:r>
                      <a:endParaRPr lang="en-US"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-0.85788</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1.79445</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2.06832</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3.25915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3.21361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2.75674</a:t>
                      </a:r>
                      <a:endParaRPr lang="en-US"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-0.4569</a:t>
                      </a:r>
                    </a:p>
                  </a:txBody>
                  <a:tcPr marL="9525" marR="9525" marT="9525" marB="0" anchor="ctr"/>
                </a:tc>
              </a:tr>
            </a:tbl>
          </a:graphicData>
        </a:graphic>
      </p:graphicFrame>
      <p:graphicFrame>
        <p:nvGraphicFramePr>
          <p:cNvPr id="7" name="Chart 6"/>
          <p:cNvGraphicFramePr/>
          <p:nvPr>
            <p:extLst>
              <p:ext uri="{D42A27DB-BD31-4B8C-83A1-F6EECF244321}">
                <p14:modId xmlns:p14="http://schemas.microsoft.com/office/powerpoint/2010/main" val="1789107257"/>
              </p:ext>
            </p:extLst>
          </p:nvPr>
        </p:nvGraphicFramePr>
        <p:xfrm>
          <a:off x="456776" y="2924944"/>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26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สูงสุด  </a:t>
            </a:r>
            <a:r>
              <a:rPr lang="en-US" sz="3200" b="1" u="sng" dirty="0">
                <a:latin typeface="Tahoma" panose="020B0604030504040204" pitchFamily="34" charset="0"/>
                <a:ea typeface="Tahoma" panose="020B0604030504040204" pitchFamily="34" charset="0"/>
                <a:cs typeface="Tahoma" panose="020B0604030504040204" pitchFamily="34" charset="0"/>
              </a:rPr>
              <a:t>5</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32</a:t>
            </a:fld>
            <a:endParaRPr lang="en-US" dirty="0"/>
          </a:p>
        </p:txBody>
      </p:sp>
      <p:pic>
        <p:nvPicPr>
          <p:cNvPr id="5" name="Picture 2" descr="http://tvfoco.pop.com.br/wp-content/uploads/2012/08/top5-201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1589" y="3933056"/>
            <a:ext cx="2280822" cy="2280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563491733"/>
              </p:ext>
            </p:extLst>
          </p:nvPr>
        </p:nvGraphicFramePr>
        <p:xfrm>
          <a:off x="839291" y="1487009"/>
          <a:ext cx="7895323" cy="2426403"/>
        </p:xfrm>
        <a:graphic>
          <a:graphicData uri="http://schemas.openxmlformats.org/drawingml/2006/table">
            <a:tbl>
              <a:tblPr>
                <a:tableStyleId>{2D5ABB26-0587-4C30-8999-92F81FD0307C}</a:tableStyleId>
              </a:tblPr>
              <a:tblGrid>
                <a:gridCol w="876147"/>
                <a:gridCol w="876147"/>
                <a:gridCol w="3540701"/>
                <a:gridCol w="1301164"/>
                <a:gridCol w="1301164"/>
              </a:tblGrid>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28 ศรีสะเกษ ยโสธร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3.82047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 กรุงเทพมหานคร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3.75572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 กรุงเทพมหานคร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3.74491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26 มหาสารคาม</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3.72577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39 พิษณุโลก อุตรดิตถ์</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3.71776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556792"/>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886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ต่ำสุด </a:t>
            </a:r>
            <a:r>
              <a:rPr lang="en-US" sz="3200" b="1" u="sng" dirty="0">
                <a:latin typeface="Tahoma" panose="020B0604030504040204" pitchFamily="34" charset="0"/>
                <a:ea typeface="Tahoma" panose="020B0604030504040204" pitchFamily="34" charset="0"/>
                <a:cs typeface="Tahoma" panose="020B0604030504040204" pitchFamily="34" charset="0"/>
              </a:rPr>
              <a:t> 5</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33</a:t>
            </a:fld>
            <a:endParaRPr lang="en-US" dirty="0"/>
          </a:p>
        </p:txBody>
      </p:sp>
      <p:pic>
        <p:nvPicPr>
          <p:cNvPr id="5"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49512" y="3693816"/>
            <a:ext cx="3550044" cy="2662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325461884"/>
              </p:ext>
            </p:extLst>
          </p:nvPr>
        </p:nvGraphicFramePr>
        <p:xfrm>
          <a:off x="459033" y="1491818"/>
          <a:ext cx="8227768" cy="2465890"/>
        </p:xfrm>
        <a:graphic>
          <a:graphicData uri="http://schemas.openxmlformats.org/drawingml/2006/table">
            <a:tbl>
              <a:tblPr>
                <a:tableStyleId>{2D5ABB26-0587-4C30-8999-92F81FD0307C}</a:tableStyleId>
              </a:tblPr>
              <a:tblGrid>
                <a:gridCol w="913038"/>
                <a:gridCol w="913038"/>
                <a:gridCol w="3689788"/>
                <a:gridCol w="1355952"/>
                <a:gridCol w="1355952"/>
              </a:tblGrid>
              <a:tr h="518361">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23 </a:t>
                      </a:r>
                      <a:r>
                        <a:rPr lang="th-TH" sz="1800">
                          <a:effectLst/>
                          <a:latin typeface="Tahoma" panose="020B0604030504040204" pitchFamily="34" charset="0"/>
                          <a:ea typeface="Tahoma" panose="020B0604030504040204" pitchFamily="34" charset="0"/>
                          <a:cs typeface="Tahoma" panose="020B0604030504040204" pitchFamily="34" charset="0"/>
                        </a:rPr>
                        <a:t>สกลนคร</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2.75674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21 </a:t>
                      </a:r>
                      <a:r>
                        <a:rPr lang="th-TH" sz="1800">
                          <a:effectLst/>
                          <a:latin typeface="Tahoma" panose="020B0604030504040204" pitchFamily="34" charset="0"/>
                          <a:ea typeface="Tahoma" panose="020B0604030504040204" pitchFamily="34" charset="0"/>
                          <a:cs typeface="Tahoma" panose="020B0604030504040204" pitchFamily="34" charset="0"/>
                        </a:rPr>
                        <a:t>หนองคาย</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3.01261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9 </a:t>
                      </a:r>
                      <a:r>
                        <a:rPr lang="th-TH" sz="1800">
                          <a:effectLst/>
                          <a:latin typeface="Tahoma" panose="020B0604030504040204" pitchFamily="34" charset="0"/>
                          <a:ea typeface="Tahoma" panose="020B0604030504040204" pitchFamily="34" charset="0"/>
                          <a:cs typeface="Tahoma" panose="020B0604030504040204" pitchFamily="34" charset="0"/>
                        </a:rPr>
                        <a:t>สุพรรณบุรี นครปฐม</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3.21401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24 </a:t>
                      </a:r>
                      <a:r>
                        <a:rPr lang="th-TH" sz="1800">
                          <a:effectLst/>
                          <a:latin typeface="Tahoma" panose="020B0604030504040204" pitchFamily="34" charset="0"/>
                          <a:ea typeface="Tahoma" panose="020B0604030504040204" pitchFamily="34" charset="0"/>
                          <a:cs typeface="Tahoma" panose="020B0604030504040204" pitchFamily="34" charset="0"/>
                        </a:rPr>
                        <a:t>กาฬสินธุ์</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3.22031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dirty="0">
                          <a:effectLst/>
                          <a:latin typeface="Tahoma" panose="020B0604030504040204" pitchFamily="34" charset="0"/>
                          <a:ea typeface="Tahoma" panose="020B0604030504040204" pitchFamily="34" charset="0"/>
                          <a:cs typeface="Tahoma" panose="020B0604030504040204" pitchFamily="34" charset="0"/>
                        </a:rPr>
                        <a:t>สพม. เขต</a:t>
                      </a:r>
                      <a:r>
                        <a:rPr lang="en-US" sz="1800" dirty="0">
                          <a:effectLst/>
                          <a:latin typeface="Tahoma" panose="020B0604030504040204" pitchFamily="34" charset="0"/>
                          <a:ea typeface="Tahoma" panose="020B0604030504040204" pitchFamily="34" charset="0"/>
                          <a:cs typeface="Tahoma" panose="020B0604030504040204" pitchFamily="34" charset="0"/>
                        </a:rPr>
                        <a:t> 17 </a:t>
                      </a:r>
                      <a:r>
                        <a:rPr lang="th-TH" sz="1800" dirty="0">
                          <a:effectLst/>
                          <a:latin typeface="Tahoma" panose="020B0604030504040204" pitchFamily="34" charset="0"/>
                          <a:ea typeface="Tahoma" panose="020B0604030504040204" pitchFamily="34" charset="0"/>
                          <a:cs typeface="Tahoma" panose="020B0604030504040204" pitchFamily="34" charset="0"/>
                        </a:rPr>
                        <a:t>จันทบุรี ตราด</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3.22842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2470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สพม. ที่มีคะแนน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6364536"/>
              </p:ext>
            </p:extLst>
          </p:nvPr>
        </p:nvGraphicFramePr>
        <p:xfrm>
          <a:off x="539552" y="1473428"/>
          <a:ext cx="8280921" cy="3031562"/>
        </p:xfrm>
        <a:graphic>
          <a:graphicData uri="http://schemas.openxmlformats.org/drawingml/2006/table">
            <a:tbl>
              <a:tblPr>
                <a:tableStyleId>{16D9F66E-5EB9-4882-86FB-DCBF35E3C3E4}</a:tableStyleId>
              </a:tblPr>
              <a:tblGrid>
                <a:gridCol w="720080"/>
                <a:gridCol w="3672409"/>
                <a:gridCol w="1440160"/>
                <a:gridCol w="1152128"/>
                <a:gridCol w="1296144"/>
              </a:tblGrid>
              <a:tr h="40017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สพม.</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19 เลย หนองบัวลำภู</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3.46100</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3.23304</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0.22796</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25 ขอนแก่น</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3.46586</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3.25772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0.20814</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15 นราธิวาส ปัตตานี ยะลา</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3.28234</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3.21361</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0.06873</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38 สุโขทัย ตาก</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3.42528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3.36532</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0.05996</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24 กาฬสินธุ์</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3.22031</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3.21810</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0.00221</a:t>
                      </a:r>
                    </a:p>
                  </a:txBody>
                  <a:tcPr marL="9525" marR="9525" marT="9525" marB="0" anchor="ctr">
                    <a:noFill/>
                  </a:tcPr>
                </a:tc>
              </a:tr>
            </a:tbl>
          </a:graphicData>
        </a:graphic>
      </p:graphicFrame>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3851920" y="4504990"/>
            <a:ext cx="1377044" cy="185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2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35</a:t>
            </a:fld>
            <a:endParaRPr lang="en-US" dirty="0"/>
          </a:p>
        </p:txBody>
      </p:sp>
      <p:sp>
        <p:nvSpPr>
          <p:cNvPr id="12" name="Title 11"/>
          <p:cNvSpPr>
            <a:spLocks noGrp="1"/>
          </p:cNvSpPr>
          <p:nvPr>
            <p:ph type="title"/>
          </p:nvPr>
        </p:nvSpPr>
        <p:spPr>
          <a:xfrm>
            <a:off x="275184" y="3068960"/>
            <a:ext cx="7344816" cy="1676400"/>
          </a:xfrm>
        </p:spPr>
        <p:txBody>
          <a:bodyPr>
            <a:noAutofit/>
          </a:bodyPr>
          <a:lstStyle/>
          <a:p>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ตาม</a:t>
            </a:r>
            <a:b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แผนการ</a:t>
            </a:r>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ปฏิบัติราชการ </a:t>
            </a:r>
            <a:r>
              <a:rPr lang="en-US"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(ARS</a:t>
            </a:r>
            <a:r>
              <a:rPr lang="en-US"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2558</a:t>
            </a:r>
            <a:r>
              <a:rPr lang="en-US"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ของสำนักงานเขตพื้นที่การศึกษาประถมศึกษา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sz="quarter" idx="14"/>
          </p:nvPr>
        </p:nvSpPr>
        <p:spPr/>
        <p:txBody>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RS </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h-TH"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สพป</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 ภาคใต้</a:t>
            </a:r>
            <a:endParaRPr lang="th-T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4422630"/>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3419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1960"/>
            <a:ext cx="8229600" cy="1143000"/>
          </a:xfrm>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dirty="0">
                <a:latin typeface="Tahoma" panose="020B0604030504040204" pitchFamily="34" charset="0"/>
                <a:ea typeface="Tahoma" panose="020B0604030504040204" pitchFamily="34" charset="0"/>
                <a:cs typeface="Tahoma" panose="020B0604030504040204" pitchFamily="34" charset="0"/>
              </a:rPr>
              <a:t>(</a:t>
            </a:r>
            <a:r>
              <a:rPr lang="th-TH" b="1" dirty="0" smtClean="0">
                <a:latin typeface="Tahoma" panose="020B0604030504040204" pitchFamily="34" charset="0"/>
                <a:ea typeface="Tahoma" panose="020B0604030504040204" pitchFamily="34" charset="0"/>
                <a:cs typeface="Tahoma" panose="020B0604030504040204" pitchFamily="34" charset="0"/>
              </a:rPr>
              <a:t>สพป.</a:t>
            </a:r>
            <a:r>
              <a:rPr lang="th-TH" b="1" dirty="0">
                <a:latin typeface="Tahoma" panose="020B0604030504040204" pitchFamily="34" charset="0"/>
                <a:ea typeface="Tahoma" panose="020B0604030504040204" pitchFamily="34" charset="0"/>
                <a:cs typeface="Tahoma" panose="020B0604030504040204" pitchFamily="34" charset="0"/>
              </a:rPr>
              <a:t>)</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36</a:t>
            </a:fld>
            <a:endParaRPr lang="en-US" dirty="0"/>
          </a:p>
        </p:txBody>
      </p:sp>
      <p:graphicFrame>
        <p:nvGraphicFramePr>
          <p:cNvPr id="13" name="Content Placeholder 7"/>
          <p:cNvGraphicFramePr>
            <a:graphicFrameLocks noGrp="1"/>
          </p:cNvGraphicFramePr>
          <p:nvPr>
            <p:ph idx="1"/>
            <p:extLst>
              <p:ext uri="{D42A27DB-BD31-4B8C-83A1-F6EECF244321}">
                <p14:modId xmlns:p14="http://schemas.microsoft.com/office/powerpoint/2010/main" val="3743699752"/>
              </p:ext>
            </p:extLst>
          </p:nvPr>
        </p:nvGraphicFramePr>
        <p:xfrm>
          <a:off x="261960" y="1111040"/>
          <a:ext cx="8620080" cy="1624245"/>
        </p:xfrm>
        <a:graphic>
          <a:graphicData uri="http://schemas.openxmlformats.org/drawingml/2006/table">
            <a:tbl>
              <a:tblPr firstRow="1" bandRow="1">
                <a:tableStyleId>{21E4AEA4-8DFA-4A89-87EB-49C32662AFE0}</a:tableStyleId>
              </a:tblPr>
              <a:tblGrid>
                <a:gridCol w="1124038"/>
                <a:gridCol w="828181"/>
                <a:gridCol w="976108"/>
                <a:gridCol w="976108"/>
                <a:gridCol w="976108"/>
                <a:gridCol w="811213"/>
                <a:gridCol w="976108"/>
                <a:gridCol w="976108"/>
                <a:gridCol w="976108"/>
              </a:tblGrid>
              <a:tr h="370840">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4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2552</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2553</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600"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th-TH"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600" b="0" i="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9600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4.48863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4.21213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4.09539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4.18361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4.36925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4.30642</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4.11843</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-0.2508</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9600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5.00000</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4.75509</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4.88640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4.70415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4.84572</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4.89669</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4.64834</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-0.19738</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9600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3.08075</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3.34429</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2.94933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2.37393</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3.56061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3.59196</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2.89303</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-0.6676</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graphicFrame>
        <p:nvGraphicFramePr>
          <p:cNvPr id="14" name="Chart 13"/>
          <p:cNvGraphicFramePr/>
          <p:nvPr>
            <p:extLst>
              <p:ext uri="{D42A27DB-BD31-4B8C-83A1-F6EECF244321}">
                <p14:modId xmlns:p14="http://schemas.microsoft.com/office/powerpoint/2010/main" val="1055202505"/>
              </p:ext>
            </p:extLst>
          </p:nvPr>
        </p:nvGraphicFramePr>
        <p:xfrm>
          <a:off x="467544" y="2852936"/>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230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724128" y="3753902"/>
            <a:ext cx="3174002" cy="2605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1872" y="-162272"/>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สพป. สูงสุด </a:t>
            </a:r>
            <a:r>
              <a:rPr lang="en-US" sz="3200" b="1" u="sng" dirty="0" smtClean="0">
                <a:latin typeface="Tahoma" panose="020B0604030504040204" pitchFamily="34" charset="0"/>
                <a:ea typeface="Tahoma" panose="020B0604030504040204" pitchFamily="34" charset="0"/>
                <a:cs typeface="Tahoma" panose="020B0604030504040204" pitchFamily="34" charset="0"/>
              </a:rPr>
              <a:t>15</a:t>
            </a:r>
            <a:r>
              <a:rPr lang="th-TH" sz="3200" b="1" u="sng" dirty="0" smtClean="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37</a:t>
            </a:fld>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1600" y="959424"/>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2693116025"/>
              </p:ext>
            </p:extLst>
          </p:nvPr>
        </p:nvGraphicFramePr>
        <p:xfrm>
          <a:off x="1062657" y="839976"/>
          <a:ext cx="7128792" cy="5486400"/>
        </p:xfrm>
        <a:graphic>
          <a:graphicData uri="http://schemas.openxmlformats.org/drawingml/2006/table">
            <a:tbl>
              <a:tblPr firstRow="1" firstCol="1" bandRow="1">
                <a:tableStyleId>{2D5ABB26-0587-4C30-8999-92F81FD0307C}</a:tableStyleId>
              </a:tblPr>
              <a:tblGrid>
                <a:gridCol w="1454277"/>
                <a:gridCol w="2331780"/>
                <a:gridCol w="2073099"/>
                <a:gridCol w="1269636"/>
              </a:tblGrid>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อุทัยธานี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4.64834</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ลำพูน เขต 1</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4.62951</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ชลบุรี เขต 2</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4.59884</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2</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4.59105</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นครปฐม เขต 2</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4.56870</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พัทลุง เขต 1</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4.55876</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1</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4.55569</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อ่างทอง</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4.54649</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4.52123</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สุโขทัย เขต 1</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4.51294</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11</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สระแก้ว เขต 1</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4.49904</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ระยอง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4.49219</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สิงห์บุรี</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4.49038</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ลำปาง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4.48964</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นนทบุรี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4.48624</a:t>
                      </a:r>
                    </a:p>
                  </a:txBody>
                  <a:tcPr marL="9525" marR="9525" marT="9525" marB="0" anchor="ctr"/>
                </a:tc>
              </a:tr>
            </a:tbl>
          </a:graphicData>
        </a:graphic>
      </p:graphicFrame>
    </p:spTree>
    <p:extLst>
      <p:ext uri="{BB962C8B-B14F-4D97-AF65-F5344CB8AC3E}">
        <p14:creationId xmlns:p14="http://schemas.microsoft.com/office/powerpoint/2010/main" val="1008887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076056" y="3356992"/>
            <a:ext cx="3744416" cy="2808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88"/>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สพป. </a:t>
            </a:r>
            <a:r>
              <a:rPr lang="th-TH" sz="32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3200" b="1" u="sng" dirty="0">
                <a:latin typeface="Tahoma" panose="020B0604030504040204" pitchFamily="34" charset="0"/>
                <a:ea typeface="Tahoma" panose="020B0604030504040204" pitchFamily="34" charset="0"/>
                <a:cs typeface="Tahoma" panose="020B0604030504040204" pitchFamily="34" charset="0"/>
              </a:rPr>
              <a:t>15</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9177392"/>
              </p:ext>
            </p:extLst>
          </p:nvPr>
        </p:nvGraphicFramePr>
        <p:xfrm>
          <a:off x="1062657" y="839976"/>
          <a:ext cx="7128792" cy="5486400"/>
        </p:xfrm>
        <a:graphic>
          <a:graphicData uri="http://schemas.openxmlformats.org/drawingml/2006/table">
            <a:tbl>
              <a:tblPr firstRow="1" firstCol="1" bandRow="1">
                <a:tableStyleId>{2D5ABB26-0587-4C30-8999-92F81FD0307C}</a:tableStyleId>
              </a:tblPr>
              <a:tblGrid>
                <a:gridCol w="1454277"/>
                <a:gridCol w="2331780"/>
                <a:gridCol w="2073099"/>
                <a:gridCol w="1269636"/>
              </a:tblGrid>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หนองบัวลำภู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2.89303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3.29556</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3.36793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3.37547</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มุกดาหาร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3.41433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ยะลา เขต</a:t>
                      </a:r>
                      <a:r>
                        <a:rPr lang="en-US" sz="1600">
                          <a:effectLst/>
                          <a:latin typeface="Tahoma" panose="020B0604030504040204" pitchFamily="34" charset="0"/>
                          <a:ea typeface="Tahoma" panose="020B0604030504040204" pitchFamily="34" charset="0"/>
                          <a:cs typeface="Tahoma" panose="020B0604030504040204" pitchFamily="34" charset="0"/>
                        </a:rPr>
                        <a:t> 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3.45289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ร้อยเอ็ด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3.46454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มหาสารคาม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3.47562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3.48502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ชลบุรี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3.50875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กาฬสินธุ์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3.55090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3.57394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ตาก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3.58970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นราธิวาส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3.63370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สกลนคร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3.63456</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441769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736108" y="3789040"/>
            <a:ext cx="2950692" cy="24225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20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000" b="1" u="sng" dirty="0">
                <a:latin typeface="Tahoma" panose="020B0604030504040204" pitchFamily="34" charset="0"/>
                <a:ea typeface="Tahoma" panose="020B0604030504040204" pitchFamily="34" charset="0"/>
                <a:cs typeface="Tahoma" panose="020B0604030504040204" pitchFamily="34" charset="0"/>
              </a:rPr>
              <a:t>ARS </a:t>
            </a:r>
            <a:r>
              <a:rPr lang="th-TH" sz="2000" b="1" u="sng" dirty="0">
                <a:latin typeface="Tahoma" panose="020B0604030504040204" pitchFamily="34" charset="0"/>
                <a:ea typeface="Tahoma" panose="020B0604030504040204" pitchFamily="34" charset="0"/>
                <a:cs typeface="Tahoma" panose="020B0604030504040204" pitchFamily="34" charset="0"/>
              </a:rPr>
              <a:t>ของ</a:t>
            </a:r>
            <a:r>
              <a:rPr lang="en-US" sz="2000" b="1" u="sng" dirty="0">
                <a:latin typeface="Tahoma" panose="020B0604030504040204" pitchFamily="34" charset="0"/>
                <a:ea typeface="Tahoma" panose="020B0604030504040204" pitchFamily="34" charset="0"/>
                <a:cs typeface="Tahoma" panose="020B0604030504040204" pitchFamily="34" charset="0"/>
              </a:rPr>
              <a:t> </a:t>
            </a:r>
            <a:r>
              <a:rPr lang="th-TH" sz="2000" b="1" u="sng" dirty="0">
                <a:latin typeface="Tahoma" panose="020B0604030504040204" pitchFamily="34" charset="0"/>
                <a:ea typeface="Tahoma" panose="020B0604030504040204" pitchFamily="34" charset="0"/>
                <a:cs typeface="Tahoma" panose="020B0604030504040204" pitchFamily="34" charset="0"/>
              </a:rPr>
              <a:t>สพป. </a:t>
            </a:r>
            <a:r>
              <a:rPr lang="th-TH" sz="32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h-TH" sz="32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ภาคใต้) </a:t>
            </a:r>
            <a:r>
              <a:rPr lang="th-TH" sz="2000" b="1" u="sng" dirty="0">
                <a:latin typeface="Tahoma" panose="020B0604030504040204" pitchFamily="34" charset="0"/>
                <a:ea typeface="Tahoma" panose="020B0604030504040204" pitchFamily="34" charset="0"/>
                <a:cs typeface="Tahoma" panose="020B0604030504040204" pitchFamily="34" charset="0"/>
              </a:rPr>
              <a:t>สูงสุด </a:t>
            </a:r>
            <a:r>
              <a:rPr lang="en-US" sz="2000" b="1" u="sng" dirty="0">
                <a:latin typeface="Tahoma" panose="020B0604030504040204" pitchFamily="34" charset="0"/>
                <a:ea typeface="Tahoma" panose="020B0604030504040204" pitchFamily="34" charset="0"/>
                <a:cs typeface="Tahoma" panose="020B0604030504040204" pitchFamily="34" charset="0"/>
              </a:rPr>
              <a:t>10</a:t>
            </a:r>
            <a:r>
              <a:rPr lang="th-TH" sz="2000" b="1" u="sng" dirty="0">
                <a:latin typeface="Tahoma" panose="020B0604030504040204" pitchFamily="34" charset="0"/>
                <a:ea typeface="Tahoma" panose="020B0604030504040204" pitchFamily="34" charset="0"/>
                <a:cs typeface="Tahoma" panose="020B0604030504040204" pitchFamily="34" charset="0"/>
              </a:rPr>
              <a:t> อันดับ </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3087285"/>
              </p:ext>
            </p:extLst>
          </p:nvPr>
        </p:nvGraphicFramePr>
        <p:xfrm>
          <a:off x="1475656" y="1143000"/>
          <a:ext cx="6660464" cy="4320000"/>
        </p:xfrm>
        <a:graphic>
          <a:graphicData uri="http://schemas.openxmlformats.org/drawingml/2006/table">
            <a:tbl>
              <a:tblPr>
                <a:tableStyleId>{2D5ABB26-0587-4C30-8999-92F81FD0307C}</a:tableStyleId>
              </a:tblPr>
              <a:tblGrid>
                <a:gridCol w="739114"/>
                <a:gridCol w="492731"/>
                <a:gridCol w="3233305"/>
                <a:gridCol w="1097657"/>
                <a:gridCol w="1097657"/>
              </a:tblGrid>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4.59105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พัทลุง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4.55876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ระนอง</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4.42973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ชุมพร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4.41307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สุราษฎร์ธานี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4.39240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ตรัง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4.37779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พัทลุง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4.36911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นครศรีธรรมราช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4.33388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ตรัง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4.32481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สุราษฎร์ธานี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4.29494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143000"/>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6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068015" cy="838200"/>
          </a:xfrm>
        </p:spPr>
        <p:txBody>
          <a:bodyPr>
            <a:noAutofit/>
          </a:bodyPr>
          <a:lstStyle/>
          <a:p>
            <a:r>
              <a:rPr lang="th-TH" b="1" dirty="0">
                <a:latin typeface="Cordia New" panose="020B0304020202020204" pitchFamily="34" charset="-34"/>
                <a:cs typeface="Cordia New" panose="020B0304020202020204" pitchFamily="34" charset="-34"/>
              </a:rPr>
              <a:t>ผลการดำเนินงาน</a:t>
            </a:r>
            <a:r>
              <a:rPr lang="th-TH" b="1" dirty="0" smtClean="0">
                <a:latin typeface="Cordia New" panose="020B0304020202020204" pitchFamily="34" charset="-34"/>
                <a:cs typeface="Cordia New" panose="020B0304020202020204" pitchFamily="34" charset="-34"/>
              </a:rPr>
              <a:t>ตัวชี้วัดตาม</a:t>
            </a:r>
            <a:r>
              <a:rPr lang="th-TH" b="1" dirty="0">
                <a:latin typeface="Cordia New" panose="020B0304020202020204" pitchFamily="34" charset="-34"/>
                <a:cs typeface="Cordia New" panose="020B0304020202020204" pitchFamily="34" charset="-34"/>
              </a:rPr>
              <a:t>คำรับรองการปฏิบัติราชการ</a:t>
            </a:r>
            <a:r>
              <a:rPr lang="en-US" b="1" dirty="0">
                <a:latin typeface="Cordia New" panose="020B0304020202020204" pitchFamily="34" charset="-34"/>
                <a:cs typeface="Cordia New" panose="020B0304020202020204" pitchFamily="34" charset="-34"/>
              </a:rPr>
              <a:t> (KRS) </a:t>
            </a:r>
            <a:r>
              <a:rPr lang="th-TH" b="1" dirty="0" smtClean="0">
                <a:latin typeface="Cordia New" panose="020B0304020202020204" pitchFamily="34" charset="-34"/>
                <a:cs typeface="Cordia New" panose="020B0304020202020204" pitchFamily="34" charset="-34"/>
              </a:rPr>
              <a:t>ของสำนักงานคณะกรรมการการศึกษาขั้นพื้นฐานที่</a:t>
            </a:r>
            <a:r>
              <a:rPr lang="th-TH" b="1" dirty="0">
                <a:latin typeface="Cordia New" panose="020B0304020202020204" pitchFamily="34" charset="-34"/>
                <a:cs typeface="Cordia New" panose="020B0304020202020204" pitchFamily="34" charset="-34"/>
              </a:rPr>
              <a:t>ผ่านมา</a:t>
            </a:r>
            <a:endParaRPr lang="th-TH" b="1" dirty="0">
              <a:solidFill>
                <a:schemeClr val="tx1"/>
              </a:solidFill>
              <a:latin typeface="Cordia New" panose="020B0304020202020204" pitchFamily="34" charset="-34"/>
              <a:cs typeface="Cordia New" panose="020B0304020202020204" pitchFamily="34" charset="-34"/>
            </a:endParaRPr>
          </a:p>
        </p:txBody>
      </p:sp>
      <p:graphicFrame>
        <p:nvGraphicFramePr>
          <p:cNvPr id="7" name="Table 6"/>
          <p:cNvGraphicFramePr>
            <a:graphicFrameLocks noGrp="1"/>
          </p:cNvGraphicFramePr>
          <p:nvPr>
            <p:extLst>
              <p:ext uri="{D42A27DB-BD31-4B8C-83A1-F6EECF244321}">
                <p14:modId xmlns:p14="http://schemas.microsoft.com/office/powerpoint/2010/main" val="1600184000"/>
              </p:ext>
            </p:extLst>
          </p:nvPr>
        </p:nvGraphicFramePr>
        <p:xfrm>
          <a:off x="467544" y="1484784"/>
          <a:ext cx="8220609" cy="4372515"/>
        </p:xfrm>
        <a:graphic>
          <a:graphicData uri="http://schemas.openxmlformats.org/drawingml/2006/table">
            <a:tbl>
              <a:tblPr>
                <a:tableStyleId>{35758FB7-9AC5-4552-8A53-C91805E547FA}</a:tableStyleId>
              </a:tblPr>
              <a:tblGrid>
                <a:gridCol w="1440160"/>
                <a:gridCol w="1440160"/>
                <a:gridCol w="1203235"/>
                <a:gridCol w="1408737"/>
                <a:gridCol w="1337410"/>
                <a:gridCol w="1390907"/>
              </a:tblGrid>
              <a:tr h="579660">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ปี พ.ศ.</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1</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2</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3</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4</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ค่าเฉลี่ยรายปี </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769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2548</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4.6133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4.1850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4.1761</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4.9700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4.6619</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156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2549</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4.5692</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4.2000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3.0000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4.9073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4.7177</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6315">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4.4202</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4.7813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2.9250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4.3760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4.3108</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2551</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4.2463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4.3599</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2.3000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4.2500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4.0753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2552</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3.7196</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3.4345</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3.6295</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4.7037</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3.8570</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3.2577</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4.1889</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4.4500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4.6944</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3.9238</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2554</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3.7812</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4.2625</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4.6800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4.8509</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4.2091</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7721">
                <a:tc>
                  <a:txBody>
                    <a:bodyPr/>
                    <a:lstStyle/>
                    <a:p>
                      <a:pPr algn="ctr" rtl="0" fontAlgn="ctr"/>
                      <a:r>
                        <a:rPr lang="th-TH" sz="2000" b="1" u="none" strike="noStrike" dirty="0" smtClean="0">
                          <a:solidFill>
                            <a:schemeClr val="tx1"/>
                          </a:solidFill>
                          <a:effectLst/>
                          <a:latin typeface="Cordia New" panose="020B0304020202020204" pitchFamily="34" charset="-34"/>
                          <a:cs typeface="Cordia New" panose="020B0304020202020204" pitchFamily="34" charset="-34"/>
                        </a:rPr>
                        <a:t>2555</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000" u="none" strike="noStrike" dirty="0" smtClean="0">
                          <a:solidFill>
                            <a:schemeClr val="tx1"/>
                          </a:solidFill>
                          <a:effectLst/>
                          <a:latin typeface="Cordia New" panose="020B0304020202020204" pitchFamily="34" charset="-34"/>
                          <a:cs typeface="Cordia New" panose="020B0304020202020204" pitchFamily="34" charset="-34"/>
                        </a:rPr>
                        <a:t>มิติภายนอก </a:t>
                      </a:r>
                      <a:r>
                        <a:rPr lang="en-US" sz="2000" u="none" strike="noStrike" dirty="0" smtClean="0">
                          <a:solidFill>
                            <a:schemeClr val="tx1"/>
                          </a:solidFill>
                          <a:effectLst/>
                          <a:latin typeface="Cordia New" panose="020B0304020202020204" pitchFamily="34" charset="-34"/>
                          <a:cs typeface="Cordia New" panose="020B0304020202020204" pitchFamily="34" charset="-34"/>
                        </a:rPr>
                        <a:t>:</a:t>
                      </a:r>
                      <a:r>
                        <a:rPr lang="en-US" sz="200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u="none" strike="noStrike" baseline="0" dirty="0" smtClean="0">
                          <a:solidFill>
                            <a:schemeClr val="tx1"/>
                          </a:solidFill>
                          <a:effectLst/>
                          <a:latin typeface="Cordia New" panose="020B0304020202020204" pitchFamily="34" charset="-34"/>
                          <a:cs typeface="Cordia New" panose="020B0304020202020204" pitchFamily="34" charset="-34"/>
                        </a:rPr>
                        <a:t>3.3222</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gridSpan="2">
                  <a:txBody>
                    <a:bodyPr/>
                    <a:lstStyle/>
                    <a:p>
                      <a:pPr algn="ctr" fontAlgn="ctr"/>
                      <a:r>
                        <a:rPr lang="th-TH" sz="2000" u="none" strike="noStrike" dirty="0" smtClean="0">
                          <a:solidFill>
                            <a:schemeClr val="tx1"/>
                          </a:solidFill>
                          <a:effectLst/>
                          <a:latin typeface="Cordia New" panose="020B0304020202020204" pitchFamily="34" charset="-34"/>
                          <a:cs typeface="Cordia New" panose="020B0304020202020204" pitchFamily="34" charset="-34"/>
                        </a:rPr>
                        <a:t>มิติภายใน</a:t>
                      </a:r>
                      <a:r>
                        <a:rPr lang="en-US" sz="2000" u="none" strike="noStrike" dirty="0" smtClean="0">
                          <a:solidFill>
                            <a:schemeClr val="tx1"/>
                          </a:solidFill>
                          <a:effectLst/>
                          <a:latin typeface="Cordia New" panose="020B0304020202020204" pitchFamily="34" charset="-34"/>
                          <a:cs typeface="Cordia New" panose="020B0304020202020204" pitchFamily="34" charset="-34"/>
                        </a:rPr>
                        <a:t> : </a:t>
                      </a:r>
                      <a:r>
                        <a:rPr lang="th-TH" sz="2000" u="none" strike="noStrike" dirty="0" smtClean="0">
                          <a:solidFill>
                            <a:schemeClr val="tx1"/>
                          </a:solidFill>
                          <a:effectLst/>
                          <a:latin typeface="Cordia New" panose="020B0304020202020204" pitchFamily="34" charset="-34"/>
                          <a:cs typeface="Cordia New" panose="020B0304020202020204" pitchFamily="34" charset="-34"/>
                        </a:rPr>
                        <a:t>4.3443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a:txBody>
                    <a:bodyPr/>
                    <a:lstStyle/>
                    <a:p>
                      <a:pPr algn="ctr" fontAlgn="ctr"/>
                      <a:r>
                        <a:rPr lang="th-TH" sz="2000" b="1" u="none" strike="noStrike" dirty="0" smtClean="0">
                          <a:solidFill>
                            <a:schemeClr val="tx1"/>
                          </a:solidFill>
                          <a:effectLst/>
                          <a:latin typeface="Cordia New" panose="020B0304020202020204" pitchFamily="34" charset="-34"/>
                          <a:cs typeface="Cordia New" panose="020B0304020202020204" pitchFamily="34" charset="-34"/>
                        </a:rPr>
                        <a:t>3</a:t>
                      </a:r>
                      <a:r>
                        <a:rPr lang="en-US" sz="2000" b="1" u="none" strike="noStrike" dirty="0" smtClean="0">
                          <a:solidFill>
                            <a:schemeClr val="tx1"/>
                          </a:solidFill>
                          <a:effectLst/>
                          <a:latin typeface="Cordia New" panose="020B0304020202020204" pitchFamily="34" charset="-34"/>
                          <a:cs typeface="Cordia New" panose="020B0304020202020204" pitchFamily="34" charset="-34"/>
                        </a:rPr>
                        <a:t>.</a:t>
                      </a:r>
                      <a:r>
                        <a:rPr lang="th-TH" sz="2000" b="1" u="none" strike="noStrike" dirty="0" smtClean="0">
                          <a:solidFill>
                            <a:schemeClr val="tx1"/>
                          </a:solidFill>
                          <a:effectLst/>
                          <a:latin typeface="Cordia New" panose="020B0304020202020204" pitchFamily="34" charset="-34"/>
                          <a:cs typeface="Cordia New" panose="020B0304020202020204" pitchFamily="34" charset="-34"/>
                        </a:rPr>
                        <a:t>6383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2556</a:t>
                      </a:r>
                      <a:endParaRPr lang="en-US" sz="2000" b="1" i="0" u="none" strike="noStrike" dirty="0" smtClean="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มิติภายนอก</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3.6589</a:t>
                      </a:r>
                      <a:endParaRPr lang="th-TH" sz="2000" b="0"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มิติภายใน</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3.6736</a:t>
                      </a:r>
                      <a:endParaRPr lang="th-TH" sz="2000" b="0"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3.6633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7738">
                <a:tc>
                  <a:txBody>
                    <a:bodyPr/>
                    <a:lstStyle/>
                    <a:p>
                      <a:pPr algn="ctr" rtl="0"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2557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มิติภายนอก</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3.2859</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มิติภายใน</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b="0" i="0" u="none" strike="noStrike" dirty="0" smtClean="0">
                          <a:solidFill>
                            <a:schemeClr val="tx1"/>
                          </a:solidFill>
                          <a:effectLst/>
                          <a:latin typeface="Cordia New" panose="020B0304020202020204" pitchFamily="34" charset="-34"/>
                          <a:cs typeface="Cordia New" panose="020B0304020202020204" pitchFamily="34" charset="-34"/>
                        </a:rPr>
                        <a:t>3.9768</a:t>
                      </a:r>
                      <a:endParaRPr lang="th-TH" sz="2000" b="0"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a:txBody>
                    <a:bodyPr/>
                    <a:lstStyle/>
                    <a:p>
                      <a:pPr algn="ctr"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3.4932</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7738">
                <a:tc>
                  <a:txBody>
                    <a:bodyPr/>
                    <a:lstStyle/>
                    <a:p>
                      <a:pPr algn="ctr" rtl="0" fontAlgn="ctr"/>
                      <a:r>
                        <a:rPr lang="th-TH" sz="2400" b="1" i="0" u="none" strike="noStrike" dirty="0" smtClean="0">
                          <a:solidFill>
                            <a:srgbClr val="FF0000"/>
                          </a:solidFill>
                          <a:effectLst/>
                          <a:latin typeface="Cordia New" panose="020B0304020202020204" pitchFamily="34" charset="-34"/>
                          <a:cs typeface="Cordia New" panose="020B0304020202020204" pitchFamily="34" charset="-34"/>
                        </a:rPr>
                        <a:t>2558</a:t>
                      </a:r>
                    </a:p>
                    <a:p>
                      <a:pPr algn="ctr" rtl="0" fontAlgn="ctr"/>
                      <a:r>
                        <a:rPr lang="th-TH" sz="1800" b="1" i="0" u="none" strike="noStrike" dirty="0" smtClean="0">
                          <a:solidFill>
                            <a:srgbClr val="FF0000"/>
                          </a:solidFill>
                          <a:effectLst/>
                          <a:latin typeface="Cordia New" panose="020B0304020202020204" pitchFamily="34" charset="-34"/>
                          <a:cs typeface="Cordia New" panose="020B0304020202020204" pitchFamily="34" charset="-34"/>
                        </a:rPr>
                        <a:t>(ประเมินตนเอง)</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400" b="1" i="0" u="none" strike="noStrike" dirty="0" smtClean="0">
                          <a:solidFill>
                            <a:srgbClr val="FF0000"/>
                          </a:solidFill>
                          <a:effectLst/>
                          <a:latin typeface="Cordia New" panose="020B0304020202020204" pitchFamily="34" charset="-34"/>
                          <a:cs typeface="Cordia New" panose="020B0304020202020204" pitchFamily="34" charset="-34"/>
                        </a:rPr>
                        <a:t>มิติภายนอก</a:t>
                      </a:r>
                      <a:r>
                        <a:rPr lang="th-TH" sz="2400" b="1" i="0" u="none" strike="noStrike" baseline="0" dirty="0" smtClean="0">
                          <a:solidFill>
                            <a:srgbClr val="FF0000"/>
                          </a:solidFill>
                          <a:effectLst/>
                          <a:latin typeface="Cordia New" panose="020B0304020202020204" pitchFamily="34" charset="-34"/>
                          <a:cs typeface="Cordia New" panose="020B0304020202020204" pitchFamily="34" charset="-34"/>
                        </a:rPr>
                        <a:t> </a:t>
                      </a:r>
                      <a:r>
                        <a:rPr lang="en-US" sz="2400" b="1" i="0" u="none" strike="noStrike" baseline="0" dirty="0" smtClean="0">
                          <a:solidFill>
                            <a:srgbClr val="FF0000"/>
                          </a:solidFill>
                          <a:effectLst/>
                          <a:latin typeface="Cordia New" panose="020B0304020202020204" pitchFamily="34" charset="-34"/>
                          <a:cs typeface="Cordia New" panose="020B0304020202020204" pitchFamily="34" charset="-34"/>
                        </a:rPr>
                        <a:t>:</a:t>
                      </a:r>
                      <a:r>
                        <a:rPr lang="th-TH" sz="2400" b="1" i="0" u="none" strike="noStrike" baseline="0" dirty="0" smtClean="0">
                          <a:solidFill>
                            <a:srgbClr val="FF0000"/>
                          </a:solidFill>
                          <a:effectLst/>
                          <a:latin typeface="Cordia New" panose="020B0304020202020204" pitchFamily="34" charset="-34"/>
                          <a:cs typeface="Cordia New" panose="020B0304020202020204" pitchFamily="34" charset="-34"/>
                        </a:rPr>
                        <a:t> 4.45248</a:t>
                      </a:r>
                      <a:endParaRPr lang="th-TH" sz="2400" b="1" i="0" u="none" strike="noStrike" dirty="0">
                        <a:solidFill>
                          <a:srgbClr val="FF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gridSpan="2">
                  <a:txBody>
                    <a:bodyPr/>
                    <a:lstStyle/>
                    <a:p>
                      <a:pPr algn="ctr" fontAlgn="ctr"/>
                      <a:r>
                        <a:rPr lang="th-TH" sz="2400" b="1" i="0" u="none" strike="noStrike" dirty="0" smtClean="0">
                          <a:solidFill>
                            <a:srgbClr val="FF0000"/>
                          </a:solidFill>
                          <a:effectLst/>
                          <a:latin typeface="Cordia New" panose="020B0304020202020204" pitchFamily="34" charset="-34"/>
                          <a:cs typeface="Cordia New" panose="020B0304020202020204" pitchFamily="34" charset="-34"/>
                        </a:rPr>
                        <a:t>มิติภายใน </a:t>
                      </a:r>
                      <a:r>
                        <a:rPr lang="en-US" sz="2400" b="1" i="0" u="none" strike="noStrike" dirty="0" smtClean="0">
                          <a:solidFill>
                            <a:srgbClr val="FF0000"/>
                          </a:solidFill>
                          <a:effectLst/>
                          <a:latin typeface="Cordia New" panose="020B0304020202020204" pitchFamily="34" charset="-34"/>
                          <a:cs typeface="Cordia New" panose="020B0304020202020204" pitchFamily="34" charset="-34"/>
                        </a:rPr>
                        <a:t>:</a:t>
                      </a:r>
                      <a:r>
                        <a:rPr lang="en-US" sz="2400" b="1" i="0" u="none" strike="noStrike" baseline="0" dirty="0" smtClean="0">
                          <a:solidFill>
                            <a:srgbClr val="FF0000"/>
                          </a:solidFill>
                          <a:effectLst/>
                          <a:latin typeface="Cordia New" panose="020B0304020202020204" pitchFamily="34" charset="-34"/>
                          <a:cs typeface="Cordia New" panose="020B0304020202020204" pitchFamily="34" charset="-34"/>
                        </a:rPr>
                        <a:t> 4.6000</a:t>
                      </a:r>
                      <a:endParaRPr lang="th-TH" sz="2400" b="1" i="0" u="none" strike="noStrike" dirty="0">
                        <a:solidFill>
                          <a:srgbClr val="FF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a:txBody>
                    <a:bodyPr/>
                    <a:lstStyle/>
                    <a:p>
                      <a:pPr algn="ctr" fontAlgn="ctr"/>
                      <a:r>
                        <a:rPr lang="en-US" sz="2400" b="1" i="0" u="none" strike="noStrike" dirty="0" smtClean="0">
                          <a:solidFill>
                            <a:srgbClr val="FF0000"/>
                          </a:solidFill>
                          <a:effectLst/>
                          <a:latin typeface="Cordia New" panose="020B0304020202020204" pitchFamily="34" charset="-34"/>
                          <a:cs typeface="Cordia New" panose="020B0304020202020204" pitchFamily="34" charset="-34"/>
                        </a:rPr>
                        <a:t>4.1042</a:t>
                      </a:r>
                      <a:endParaRPr lang="th-TH" sz="2400" b="1" i="0" u="none" strike="noStrike" dirty="0">
                        <a:solidFill>
                          <a:srgbClr val="FF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Slide Number Placeholder 7"/>
          <p:cNvSpPr>
            <a:spLocks noGrp="1"/>
          </p:cNvSpPr>
          <p:nvPr>
            <p:ph type="sldNum" sz="quarter" idx="12"/>
          </p:nvPr>
        </p:nvSpPr>
        <p:spPr/>
        <p:txBody>
          <a:bodyPr/>
          <a:lstStyle/>
          <a:p>
            <a:fld id="{240D5ECE-8B49-45CD-BE81-EF81920D1969}" type="slidenum">
              <a:rPr lang="en-US" smtClean="0"/>
              <a:pPr/>
              <a:t>4</a:t>
            </a:fld>
            <a:endParaRPr lang="en-US" dirty="0"/>
          </a:p>
        </p:txBody>
      </p:sp>
      <p:sp>
        <p:nvSpPr>
          <p:cNvPr id="6" name="TextBox 5"/>
          <p:cNvSpPr txBox="1"/>
          <p:nvPr/>
        </p:nvSpPr>
        <p:spPr>
          <a:xfrm>
            <a:off x="7534264" y="0"/>
            <a:ext cx="1609736" cy="923330"/>
          </a:xfrm>
          <a:prstGeom prst="rect">
            <a:avLst/>
          </a:prstGeom>
          <a:noFill/>
        </p:spPr>
        <p:txBody>
          <a:bodyPr wrap="none" rtlCol="0">
            <a:spAutoFit/>
          </a:bodyPr>
          <a:lstStyle/>
          <a:p>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025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012160" y="3933056"/>
            <a:ext cx="2838385" cy="21287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20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000" b="1" u="sng" dirty="0">
                <a:latin typeface="Tahoma" panose="020B0604030504040204" pitchFamily="34" charset="0"/>
                <a:ea typeface="Tahoma" panose="020B0604030504040204" pitchFamily="34" charset="0"/>
                <a:cs typeface="Tahoma" panose="020B0604030504040204" pitchFamily="34" charset="0"/>
              </a:rPr>
              <a:t>ARS </a:t>
            </a:r>
            <a:r>
              <a:rPr lang="th-TH" sz="2000" b="1" u="sng" dirty="0">
                <a:latin typeface="Tahoma" panose="020B0604030504040204" pitchFamily="34" charset="0"/>
                <a:ea typeface="Tahoma" panose="020B0604030504040204" pitchFamily="34" charset="0"/>
                <a:cs typeface="Tahoma" panose="020B0604030504040204" pitchFamily="34" charset="0"/>
              </a:rPr>
              <a:t>ของ</a:t>
            </a:r>
            <a:r>
              <a:rPr lang="en-US" sz="2000" b="1" u="sng" dirty="0">
                <a:latin typeface="Tahoma" panose="020B0604030504040204" pitchFamily="34" charset="0"/>
                <a:ea typeface="Tahoma" panose="020B0604030504040204" pitchFamily="34" charset="0"/>
                <a:cs typeface="Tahoma" panose="020B0604030504040204" pitchFamily="34" charset="0"/>
              </a:rPr>
              <a:t> </a:t>
            </a:r>
            <a:r>
              <a:rPr lang="th-TH" sz="2000" b="1" u="sng" dirty="0">
                <a:latin typeface="Tahoma" panose="020B0604030504040204" pitchFamily="34" charset="0"/>
                <a:ea typeface="Tahoma" panose="020B0604030504040204" pitchFamily="34" charset="0"/>
                <a:cs typeface="Tahoma" panose="020B0604030504040204" pitchFamily="34" charset="0"/>
              </a:rPr>
              <a:t>สพป. </a:t>
            </a:r>
            <a:r>
              <a:rPr lang="th-TH" sz="32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h-TH" sz="32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ภาคใต้) </a:t>
            </a:r>
            <a:r>
              <a:rPr lang="th-TH" sz="20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2000" b="1" u="sng" dirty="0">
                <a:latin typeface="Tahoma" panose="020B0604030504040204" pitchFamily="34" charset="0"/>
                <a:ea typeface="Tahoma" panose="020B0604030504040204" pitchFamily="34" charset="0"/>
                <a:cs typeface="Tahoma" panose="020B0604030504040204" pitchFamily="34" charset="0"/>
              </a:rPr>
              <a:t>10</a:t>
            </a:r>
            <a:r>
              <a:rPr lang="th-TH" sz="2000" b="1" u="sng" dirty="0">
                <a:latin typeface="Tahoma" panose="020B0604030504040204" pitchFamily="34" charset="0"/>
                <a:ea typeface="Tahoma" panose="020B0604030504040204" pitchFamily="34" charset="0"/>
                <a:cs typeface="Tahoma" panose="020B0604030504040204" pitchFamily="34" charset="0"/>
              </a:rPr>
              <a:t> อันดับ </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68003760"/>
              </p:ext>
            </p:extLst>
          </p:nvPr>
        </p:nvGraphicFramePr>
        <p:xfrm>
          <a:off x="1475656" y="1143000"/>
          <a:ext cx="6660464" cy="4320000"/>
        </p:xfrm>
        <a:graphic>
          <a:graphicData uri="http://schemas.openxmlformats.org/drawingml/2006/table">
            <a:tbl>
              <a:tblPr>
                <a:tableStyleId>{2D5ABB26-0587-4C30-8999-92F81FD0307C}</a:tableStyleId>
              </a:tblPr>
              <a:tblGrid>
                <a:gridCol w="739114"/>
                <a:gridCol w="492731"/>
                <a:gridCol w="3233305"/>
                <a:gridCol w="1097657"/>
                <a:gridCol w="1097657"/>
              </a:tblGrid>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3.78709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ชุมพร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4.02234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ภูเก็ต</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4.04140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นครศรีธรรมราช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4.06848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พังงา</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4.07514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สุราษฎร์ธานี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4.07919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กระบี่</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4.18939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สงขลา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4.19163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4.19552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สุราษฎร์ธานี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4.29494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0863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lum bright="70000" contrast="-70000"/>
            <a:extLst>
              <a:ext uri="{28A0092B-C50C-407E-A947-70E740481C1C}">
                <a14:useLocalDpi xmlns:a14="http://schemas.microsoft.com/office/drawing/2010/main" val="0"/>
              </a:ext>
            </a:extLst>
          </a:blip>
          <a:srcRect/>
          <a:stretch/>
        </p:blipFill>
        <p:spPr bwMode="auto">
          <a:xfrm>
            <a:off x="7163790" y="3501008"/>
            <a:ext cx="1962986" cy="2643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9688" y="227013"/>
            <a:ext cx="8229600" cy="1143000"/>
          </a:xfrm>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สพป. ที่มีคะแนน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07423978"/>
              </p:ext>
            </p:extLst>
          </p:nvPr>
        </p:nvGraphicFramePr>
        <p:xfrm>
          <a:off x="632662" y="1691338"/>
          <a:ext cx="7923652" cy="4343687"/>
        </p:xfrm>
        <a:graphic>
          <a:graphicData uri="http://schemas.openxmlformats.org/drawingml/2006/table">
            <a:tbl>
              <a:tblPr>
                <a:tableStyleId>{16D9F66E-5EB9-4882-86FB-DCBF35E3C3E4}</a:tableStyleId>
              </a:tblPr>
              <a:tblGrid>
                <a:gridCol w="1024114"/>
                <a:gridCol w="2581620"/>
                <a:gridCol w="1472164"/>
                <a:gridCol w="1493500"/>
                <a:gridCol w="1352254"/>
              </a:tblGrid>
              <a:tr h="38368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สพป.</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เชียงราย เขต 1</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4.38555</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3.81168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0.57387</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บุรีรัมย์ เขต 1</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4.07960</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3.59917</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0.48043</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นครพนม เขต 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4.00651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3.59196</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0.41455</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1</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4.32330</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3.92233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0.40097</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3</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4.07211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3.77538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0.29673</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2</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4.37911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4.09451</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0.28460</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3</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4.33388</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4.05797</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0.27591</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สุราษฎร์ธานี เขต 3</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4.39240</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4.14543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0.24697</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ชลบุรี เขต 2</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4.59884</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4.37582</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0.22302</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ระยอง เขต 2</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4.49219</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4.27579</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0.21640</a:t>
                      </a:r>
                    </a:p>
                  </a:txBody>
                  <a:tcPr marL="9525" marR="9525" marT="9525" marB="0" anchor="ctr">
                    <a:noFill/>
                  </a:tcPr>
                </a:tc>
              </a:tr>
            </a:tbl>
          </a:graphicData>
        </a:graphic>
      </p:graphicFrame>
    </p:spTree>
    <p:extLst>
      <p:ext uri="{BB962C8B-B14F-4D97-AF65-F5344CB8AC3E}">
        <p14:creationId xmlns:p14="http://schemas.microsoft.com/office/powerpoint/2010/main" val="18266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42</a:t>
            </a:fld>
            <a:endParaRPr lang="en-US" dirty="0"/>
          </a:p>
        </p:txBody>
      </p:sp>
      <p:sp>
        <p:nvSpPr>
          <p:cNvPr id="12" name="Title 11"/>
          <p:cNvSpPr>
            <a:spLocks noGrp="1"/>
          </p:cNvSpPr>
          <p:nvPr>
            <p:ph type="title"/>
          </p:nvPr>
        </p:nvSpPr>
        <p:spPr>
          <a:xfrm>
            <a:off x="1115616" y="3053511"/>
            <a:ext cx="7344816" cy="1143000"/>
          </a:xfrm>
        </p:spPr>
        <p:txBody>
          <a:bodyPr>
            <a:noAutofit/>
          </a:bodyPr>
          <a:lstStyle/>
          <a:p>
            <a:r>
              <a:rPr lang="th-TH" sz="3600" b="1" dirty="0">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latin typeface="Tahoma" panose="020B0604030504040204" pitchFamily="34" charset="0"/>
                <a:ea typeface="Tahoma" panose="020B0604030504040204" pitchFamily="34" charset="0"/>
                <a:cs typeface="Tahoma" panose="020B0604030504040204" pitchFamily="34" charset="0"/>
              </a:rPr>
              <a:t>ตาม</a:t>
            </a:r>
            <a:br>
              <a:rPr lang="th-TH" sz="3600" b="1" dirty="0" smtClean="0">
                <a:latin typeface="Tahoma" panose="020B0604030504040204" pitchFamily="34" charset="0"/>
                <a:ea typeface="Tahoma" panose="020B0604030504040204" pitchFamily="34" charset="0"/>
                <a:cs typeface="Tahoma" panose="020B0604030504040204" pitchFamily="34" charset="0"/>
              </a:rPr>
            </a:br>
            <a:r>
              <a:rPr lang="th-TH" sz="3600" b="1" dirty="0" smtClean="0">
                <a:latin typeface="Tahoma" panose="020B0604030504040204" pitchFamily="34" charset="0"/>
                <a:ea typeface="Tahoma" panose="020B0604030504040204" pitchFamily="34" charset="0"/>
                <a:cs typeface="Tahoma" panose="020B0604030504040204" pitchFamily="34" charset="0"/>
              </a:rPr>
              <a:t>แผนการ</a:t>
            </a:r>
            <a:r>
              <a:rPr lang="th-TH" sz="3600" b="1" dirty="0">
                <a:latin typeface="Tahoma" panose="020B0604030504040204" pitchFamily="34" charset="0"/>
                <a:ea typeface="Tahoma" panose="020B0604030504040204" pitchFamily="34" charset="0"/>
                <a:cs typeface="Tahoma" panose="020B0604030504040204" pitchFamily="34" charset="0"/>
              </a:rPr>
              <a:t>ปฏิบัติราชการ </a:t>
            </a:r>
            <a:r>
              <a:rPr lang="en-US" sz="3600" b="1" dirty="0" smtClean="0">
                <a:latin typeface="Tahoma" panose="020B0604030504040204" pitchFamily="34" charset="0"/>
                <a:ea typeface="Tahoma" panose="020B0604030504040204" pitchFamily="34" charset="0"/>
                <a:cs typeface="Tahoma" panose="020B0604030504040204" pitchFamily="34" charset="0"/>
              </a:rPr>
              <a:t>(ARS</a:t>
            </a:r>
            <a:r>
              <a:rPr lang="en-US" sz="3600" b="1" dirty="0">
                <a:latin typeface="Tahoma" panose="020B0604030504040204" pitchFamily="34" charset="0"/>
                <a:ea typeface="Tahoma" panose="020B0604030504040204" pitchFamily="34" charset="0"/>
                <a:cs typeface="Tahoma" panose="020B0604030504040204" pitchFamily="34" charset="0"/>
              </a:rPr>
              <a:t>)</a:t>
            </a:r>
            <a:r>
              <a:rPr lang="th-TH" sz="4800" dirty="0">
                <a:latin typeface="Tahoma" panose="020B0604030504040204" pitchFamily="34" charset="0"/>
                <a:ea typeface="Tahoma" panose="020B0604030504040204" pitchFamily="34" charset="0"/>
                <a:cs typeface="Tahoma" panose="020B0604030504040204" pitchFamily="34" charset="0"/>
              </a:rPr>
              <a:t/>
            </a:r>
            <a:br>
              <a:rPr lang="th-TH" sz="4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latin typeface="Tahoma" panose="020B0604030504040204" pitchFamily="34" charset="0"/>
                <a:ea typeface="Tahoma" panose="020B0604030504040204" pitchFamily="34" charset="0"/>
                <a:cs typeface="Tahoma" panose="020B0604030504040204" pitchFamily="34" charset="0"/>
              </a:rPr>
              <a:t>2558</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th-TH" sz="2800" dirty="0">
                <a:latin typeface="Tahoma" panose="020B0604030504040204" pitchFamily="34" charset="0"/>
                <a:ea typeface="Tahoma" panose="020B0604030504040204" pitchFamily="34" charset="0"/>
                <a:cs typeface="Tahoma" panose="020B0604030504040204" pitchFamily="34" charset="0"/>
              </a:rPr>
              <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ของสำนักงานเขตพื้นที่</a:t>
            </a:r>
            <a:r>
              <a:rPr lang="th-TH" sz="2800" dirty="0" smtClean="0">
                <a:latin typeface="Tahoma" panose="020B0604030504040204" pitchFamily="34" charset="0"/>
                <a:ea typeface="Tahoma" panose="020B0604030504040204" pitchFamily="34" charset="0"/>
                <a:cs typeface="Tahoma" panose="020B0604030504040204" pitchFamily="34" charset="0"/>
              </a:rPr>
              <a:t>การศึกษามัธยมศึกษา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idx="4294967295"/>
          </p:nvPr>
        </p:nvSpPr>
        <p:spPr>
          <a:xfrm>
            <a:off x="3892430" y="75704"/>
            <a:ext cx="5184576" cy="639762"/>
          </a:xfrm>
        </p:spPr>
        <p:txBody>
          <a:bodyPr>
            <a:normAutofit/>
          </a:bodyPr>
          <a:lstStyle/>
          <a:p>
            <a:pPr marL="0" indent="0" algn="r">
              <a:buNone/>
            </a:pPr>
            <a:r>
              <a:rPr lang="en-US" sz="1800" dirty="0">
                <a:latin typeface="Tahoma" panose="020B0604030504040204" pitchFamily="34" charset="0"/>
                <a:ea typeface="Tahoma" panose="020B0604030504040204" pitchFamily="34" charset="0"/>
                <a:cs typeface="Tahoma" panose="020B0604030504040204" pitchFamily="34" charset="0"/>
              </a:rPr>
              <a:t>A</a:t>
            </a: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RS </a:t>
            </a:r>
            <a:r>
              <a:rPr lang="th-TH"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(สพม.) ภาคใต้</a:t>
            </a:r>
            <a:endParaRPr lang="th-TH"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40561" y="1196752"/>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2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dirty="0">
                <a:latin typeface="Tahoma" panose="020B0604030504040204" pitchFamily="34" charset="0"/>
                <a:ea typeface="Tahoma" panose="020B0604030504040204" pitchFamily="34" charset="0"/>
                <a:cs typeface="Tahoma" panose="020B0604030504040204" pitchFamily="34" charset="0"/>
              </a:rPr>
              <a:t>(สพม.)</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43</a:t>
            </a:fld>
            <a:endParaRPr lang="en-US"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3082002569"/>
              </p:ext>
            </p:extLst>
          </p:nvPr>
        </p:nvGraphicFramePr>
        <p:xfrm>
          <a:off x="425200" y="1412710"/>
          <a:ext cx="8435277" cy="1746165"/>
        </p:xfrm>
        <a:graphic>
          <a:graphicData uri="http://schemas.openxmlformats.org/drawingml/2006/table">
            <a:tbl>
              <a:tblPr firstRow="1" bandRow="1">
                <a:tableStyleId>{7DF18680-E054-41AD-8BC1-D1AEF772440D}</a:tableStyleId>
              </a:tblPr>
              <a:tblGrid>
                <a:gridCol w="1368153"/>
                <a:gridCol w="1041929"/>
                <a:gridCol w="1205039"/>
                <a:gridCol w="1205039"/>
                <a:gridCol w="1205039"/>
                <a:gridCol w="1205039"/>
                <a:gridCol w="1205039"/>
              </a:tblGrid>
              <a:tr h="370840">
                <a:tc>
                  <a:txBody>
                    <a:bodyPr/>
                    <a:lstStyle/>
                    <a:p>
                      <a:pPr algn="ctr" fontAlgn="ctr"/>
                      <a:r>
                        <a:rPr lang="th-TH" sz="18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8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8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800" b="0" i="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96000">
                <a:tc>
                  <a:txBody>
                    <a:bodyPr/>
                    <a:lstStyle/>
                    <a:p>
                      <a:pPr algn="ctr" fontAlgn="b"/>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4.13891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4.17402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4.37976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4.20222</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3.89068</a:t>
                      </a: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-0.3115</a:t>
                      </a:r>
                    </a:p>
                  </a:txBody>
                  <a:tcPr marL="9525" marR="9525" marT="9525" marB="0" anchor="ctr"/>
                </a:tc>
              </a:tr>
              <a:tr h="396000">
                <a:tc>
                  <a:txBody>
                    <a:bodyPr/>
                    <a:lstStyle/>
                    <a:p>
                      <a:pPr algn="ctr" fontAlgn="b"/>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4.77613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4.63713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4.84037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4.53359</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4.51378</a:t>
                      </a: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-0.01981</a:t>
                      </a:r>
                    </a:p>
                  </a:txBody>
                  <a:tcPr marL="9525" marR="9525" marT="9525" marB="0" anchor="ctr"/>
                </a:tc>
              </a:tr>
              <a:tr h="396000">
                <a:tc>
                  <a:txBody>
                    <a:bodyPr/>
                    <a:lstStyle/>
                    <a:p>
                      <a:pPr algn="ctr" fontAlgn="b"/>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2.93068</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600" u="none" strike="noStrike">
                          <a:effectLst/>
                          <a:latin typeface="Tahoma" panose="020B0604030504040204" pitchFamily="34" charset="0"/>
                          <a:ea typeface="Tahoma" panose="020B0604030504040204" pitchFamily="34" charset="0"/>
                          <a:cs typeface="Tahoma" panose="020B0604030504040204" pitchFamily="34" charset="0"/>
                        </a:rPr>
                        <a:t>2.76119</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3.37598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3.88029</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2.72976</a:t>
                      </a: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-1.1505</a:t>
                      </a:r>
                    </a:p>
                  </a:txBody>
                  <a:tcPr marL="9525" marR="9525" marT="9525" marB="0" anchor="ctr"/>
                </a:tc>
              </a:tr>
            </a:tbl>
          </a:graphicData>
        </a:graphic>
      </p:graphicFrame>
      <p:graphicFrame>
        <p:nvGraphicFramePr>
          <p:cNvPr id="7" name="Chart 6"/>
          <p:cNvGraphicFramePr/>
          <p:nvPr>
            <p:extLst>
              <p:ext uri="{D42A27DB-BD31-4B8C-83A1-F6EECF244321}">
                <p14:modId xmlns:p14="http://schemas.microsoft.com/office/powerpoint/2010/main" val="3420892126"/>
              </p:ext>
            </p:extLst>
          </p:nvPr>
        </p:nvGraphicFramePr>
        <p:xfrm>
          <a:off x="457200" y="3392158"/>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349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สูงสุด </a:t>
            </a:r>
            <a:r>
              <a:rPr lang="en-US" sz="3200" b="1" u="sng" dirty="0">
                <a:latin typeface="Tahoma" panose="020B0604030504040204" pitchFamily="34" charset="0"/>
                <a:ea typeface="Tahoma" panose="020B0604030504040204" pitchFamily="34" charset="0"/>
                <a:cs typeface="Tahoma" panose="020B0604030504040204" pitchFamily="34" charset="0"/>
              </a:rPr>
              <a:t> 5 </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1909384"/>
              </p:ext>
            </p:extLst>
          </p:nvPr>
        </p:nvGraphicFramePr>
        <p:xfrm>
          <a:off x="1115616" y="1388326"/>
          <a:ext cx="7361920" cy="2426403"/>
        </p:xfrm>
        <a:graphic>
          <a:graphicData uri="http://schemas.openxmlformats.org/drawingml/2006/table">
            <a:tbl>
              <a:tblPr>
                <a:tableStyleId>{2D5ABB26-0587-4C30-8999-92F81FD0307C}</a:tableStyleId>
              </a:tblPr>
              <a:tblGrid>
                <a:gridCol w="816955"/>
                <a:gridCol w="816955"/>
                <a:gridCol w="3301494"/>
                <a:gridCol w="1213258"/>
                <a:gridCol w="1213258"/>
              </a:tblGrid>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18 ชลบุรี ระยอง</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4.51378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31 นครราชสีมา</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4.50435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11 สุราษฎร์ธานี ชุมพร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4.40907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33 สุรินทร์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4.23119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13 ตรัง กระบี่</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4.21031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4779" y="1505431"/>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tvfoco.pop.com.br/wp-content/uploads/2012/08/top5-2012.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3861048"/>
            <a:ext cx="2291307" cy="229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42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a:t>
            </a:r>
            <a:r>
              <a:rPr lang="th-TH" sz="32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3200" b="1" u="sng" dirty="0" smtClean="0">
                <a:latin typeface="Tahoma" panose="020B0604030504040204" pitchFamily="34" charset="0"/>
                <a:ea typeface="Tahoma" panose="020B0604030504040204" pitchFamily="34" charset="0"/>
                <a:cs typeface="Tahoma" panose="020B0604030504040204" pitchFamily="34" charset="0"/>
              </a:rPr>
              <a:t> </a:t>
            </a:r>
            <a:r>
              <a:rPr lang="en-US" sz="3200" b="1" u="sng" dirty="0">
                <a:latin typeface="Tahoma" panose="020B0604030504040204" pitchFamily="34" charset="0"/>
                <a:ea typeface="Tahoma" panose="020B0604030504040204" pitchFamily="34" charset="0"/>
                <a:cs typeface="Tahoma" panose="020B0604030504040204" pitchFamily="34" charset="0"/>
              </a:rPr>
              <a:t>5 </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7969314"/>
              </p:ext>
            </p:extLst>
          </p:nvPr>
        </p:nvGraphicFramePr>
        <p:xfrm>
          <a:off x="1115616" y="1388326"/>
          <a:ext cx="7361920" cy="2426403"/>
        </p:xfrm>
        <a:graphic>
          <a:graphicData uri="http://schemas.openxmlformats.org/drawingml/2006/table">
            <a:tbl>
              <a:tblPr>
                <a:tableStyleId>{2D5ABB26-0587-4C30-8999-92F81FD0307C}</a:tableStyleId>
              </a:tblPr>
              <a:tblGrid>
                <a:gridCol w="816955"/>
                <a:gridCol w="816955"/>
                <a:gridCol w="3301494"/>
                <a:gridCol w="1213258"/>
                <a:gridCol w="1213258"/>
              </a:tblGrid>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 14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พังงา ภูเก็ต ระนอง</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2.72976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25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ขอนแก่น</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2.82533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26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มหาสารคาม</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3.24315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30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ชัยภูมิ</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3.51916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a:t>
                      </a:r>
                      <a:r>
                        <a:rPr lang="th-TH"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กรุงเทพมหานคร</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3.55961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838270" y="3429000"/>
            <a:ext cx="3429859" cy="257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87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สพม. ที่มีคะแนน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1977273"/>
              </p:ext>
            </p:extLst>
          </p:nvPr>
        </p:nvGraphicFramePr>
        <p:xfrm>
          <a:off x="251520" y="1700808"/>
          <a:ext cx="8640962" cy="2406212"/>
        </p:xfrm>
        <a:graphic>
          <a:graphicData uri="http://schemas.openxmlformats.org/drawingml/2006/table">
            <a:tbl>
              <a:tblPr>
                <a:tableStyleId>{16D9F66E-5EB9-4882-86FB-DCBF35E3C3E4}</a:tableStyleId>
              </a:tblPr>
              <a:tblGrid>
                <a:gridCol w="720080"/>
                <a:gridCol w="4392488"/>
                <a:gridCol w="1224136"/>
                <a:gridCol w="1080120"/>
                <a:gridCol w="1224138"/>
              </a:tblGrid>
              <a:tr h="432048">
                <a:tc>
                  <a:txBody>
                    <a:bodyPr/>
                    <a:lstStyle/>
                    <a:p>
                      <a:pPr algn="ctr" fontAlgn="b"/>
                      <a:r>
                        <a:rPr lang="th-TH" sz="18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8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สำนักงานเขตพื้นที่การศึกษา</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8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8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800" b="1" i="1"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8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493541">
                <a:tc>
                  <a:txBody>
                    <a:bodyPr/>
                    <a:lstStyle/>
                    <a:p>
                      <a:pPr algn="ctr" fontAlgn="ctr"/>
                      <a:r>
                        <a:rPr lang="en-US" sz="2400" b="0"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a:t>
                      </a:r>
                      <a:endParaRPr lang="en-U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11 สุราษฎร์ธานี ชุมพร</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4.40907</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3.93651</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0.47256</a:t>
                      </a:r>
                    </a:p>
                  </a:txBody>
                  <a:tcPr marL="9525" marR="9525" marT="9525" marB="0" anchor="ctr">
                    <a:noFill/>
                  </a:tcPr>
                </a:tc>
              </a:tr>
              <a:tr h="493541">
                <a:tc>
                  <a:txBody>
                    <a:bodyPr/>
                    <a:lstStyle/>
                    <a:p>
                      <a:pPr algn="ctr" fontAlgn="ctr"/>
                      <a:r>
                        <a:rPr lang="en-US" sz="24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18 ชลบุรี ระยอง</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4.51378</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4.41695</a:t>
                      </a:r>
                    </a:p>
                  </a:txBody>
                  <a:tcPr marL="9525" marR="9525" marT="9525" marB="0" anchor="ctr">
                    <a:noFill/>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0.09683</a:t>
                      </a:r>
                    </a:p>
                  </a:txBody>
                  <a:tcPr marL="9525" marR="9525" marT="9525" marB="0" anchor="ctr">
                    <a:noFill/>
                  </a:tcPr>
                </a:tc>
              </a:tr>
              <a:tr h="493541">
                <a:tc>
                  <a:txBody>
                    <a:bodyPr/>
                    <a:lstStyle/>
                    <a:p>
                      <a:pPr algn="ctr" fontAlgn="ctr"/>
                      <a:r>
                        <a:rPr lang="en-US" sz="24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13 ตรัง กระบี่</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4.21031</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4.11965</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0.09066</a:t>
                      </a:r>
                    </a:p>
                  </a:txBody>
                  <a:tcPr marL="9525" marR="9525" marT="9525" marB="0" anchor="ctr">
                    <a:noFill/>
                  </a:tcPr>
                </a:tc>
              </a:tr>
              <a:tr h="493541">
                <a:tc>
                  <a:txBody>
                    <a:bodyPr/>
                    <a:lstStyle/>
                    <a:p>
                      <a:pPr algn="ctr" fontAlgn="ctr"/>
                      <a:r>
                        <a:rPr lang="en-US" sz="24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20 อุดรธานี</a:t>
                      </a:r>
                    </a:p>
                  </a:txBody>
                  <a:tcPr marL="9525" marR="9525" marT="9525" marB="0" anchor="ctr">
                    <a:noFill/>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4.04001</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3.99992</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0.04009</a:t>
                      </a:r>
                    </a:p>
                  </a:txBody>
                  <a:tcPr marL="9525" marR="9525" marT="9525" marB="0" anchor="ctr">
                    <a:noFill/>
                  </a:tcPr>
                </a:tc>
              </a:tr>
            </a:tbl>
          </a:graphicData>
        </a:graphic>
      </p:graphicFrame>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3851276" y="4149080"/>
            <a:ext cx="1441448" cy="194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47</a:t>
            </a:fld>
            <a:endParaRPr lang="en-US" dirty="0"/>
          </a:p>
        </p:txBody>
      </p:sp>
      <p:sp>
        <p:nvSpPr>
          <p:cNvPr id="5" name="Title 4"/>
          <p:cNvSpPr>
            <a:spLocks noGrp="1"/>
          </p:cNvSpPr>
          <p:nvPr>
            <p:ph type="title"/>
          </p:nvPr>
        </p:nvSpPr>
        <p:spPr>
          <a:xfrm>
            <a:off x="286809" y="3945444"/>
            <a:ext cx="8686800" cy="1095600"/>
          </a:xfrm>
        </p:spPr>
        <p:txBody>
          <a:bodyPr>
            <a:noAutofit/>
          </a:bodyPr>
          <a:lstStyle/>
          <a:p>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ผลการปฏิบัติราชการตามคำรับรองการปฏิบัติราชการ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(KRS) </a:t>
            </a: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รวมกับผลการปฏิบัติราชการตามแผนปฏิบัติราชการ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(ARS)</a:t>
            </a:r>
            <a: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20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0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255</a:t>
            </a:r>
            <a:r>
              <a:rPr lang="en-US" sz="20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8 </a:t>
            </a:r>
            <a:r>
              <a:rPr lang="th-TH" sz="20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ของสำนักงานเขตพื้นที่การศึกษาประถมศึกษา</a:t>
            </a:r>
            <a:endParaRPr lang="th-TH" sz="32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talentbazaar.com/wp-content/uploads/2013/08/winner-with-trop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22757"/>
            <a:ext cx="3105150" cy="2857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40419" y="5210951"/>
            <a:ext cx="5979581" cy="892552"/>
          </a:xfrm>
          <a:prstGeom prst="rect">
            <a:avLst/>
          </a:prstGeom>
          <a:noFill/>
        </p:spPr>
        <p:txBody>
          <a:bodyPr wrap="square" lIns="91440" tIns="45720" rIns="91440" bIns="45720">
            <a:spAutoFit/>
          </a:bodyPr>
          <a:lstStyle/>
          <a:p>
            <a:pPr algn="ctr"/>
            <a:r>
              <a:rPr lang="en-US" sz="3200" b="1" dirty="0" smtClean="0">
                <a:ln w="0"/>
                <a:solidFill>
                  <a:schemeClr val="accent1"/>
                </a:solidFill>
                <a:latin typeface="Tahoma" panose="020B0604030504040204" pitchFamily="34" charset="0"/>
                <a:ea typeface="Tahoma" panose="020B0604030504040204" pitchFamily="34" charset="0"/>
                <a:cs typeface="Tahoma" panose="020B0604030504040204" pitchFamily="34" charset="0"/>
              </a:rPr>
              <a:t>KRS + ARS </a:t>
            </a:r>
            <a:r>
              <a:rPr lang="th-TH" sz="3200" b="1" dirty="0" smtClean="0">
                <a:ln w="0"/>
                <a:solidFill>
                  <a:schemeClr val="accent1"/>
                </a:solidFill>
                <a:latin typeface="Tahoma" panose="020B0604030504040204" pitchFamily="34" charset="0"/>
                <a:ea typeface="Tahoma" panose="020B0604030504040204" pitchFamily="34" charset="0"/>
                <a:cs typeface="Tahoma" panose="020B0604030504040204" pitchFamily="34" charset="0"/>
              </a:rPr>
              <a:t>สพป.</a:t>
            </a:r>
          </a:p>
          <a:p>
            <a:pPr algn="ctr"/>
            <a:r>
              <a:rPr lang="th-TH" sz="2000" b="1" dirty="0" smtClean="0">
                <a:ln w="0"/>
                <a:solidFill>
                  <a:schemeClr val="accent1"/>
                </a:solidFill>
                <a:latin typeface="Tahoma" panose="020B0604030504040204" pitchFamily="34" charset="0"/>
                <a:ea typeface="Tahoma" panose="020B0604030504040204" pitchFamily="34" charset="0"/>
                <a:cs typeface="Tahoma" panose="020B0604030504040204" pitchFamily="34" charset="0"/>
              </a:rPr>
              <a:t>(ภาคใต้)</a:t>
            </a:r>
            <a:endParaRPr lang="en-US" sz="2000" b="1" dirty="0">
              <a:ln w="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988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9680" y="0"/>
            <a:ext cx="8229600" cy="1143000"/>
          </a:xfrm>
        </p:spPr>
        <p:txBody>
          <a:bodyPr>
            <a:normAutofit/>
          </a:bodyPr>
          <a:lstStyle/>
          <a:p>
            <a:r>
              <a:rPr lang="th-TH" sz="3600"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sz="3600" b="1" dirty="0">
                <a:latin typeface="Tahoma" panose="020B0604030504040204" pitchFamily="34" charset="0"/>
                <a:ea typeface="Tahoma" panose="020B0604030504040204" pitchFamily="34" charset="0"/>
                <a:cs typeface="Tahoma" panose="020B0604030504040204" pitchFamily="34" charset="0"/>
              </a:rPr>
              <a:t>KRS + ARS </a:t>
            </a:r>
            <a:r>
              <a:rPr lang="th-TH" sz="3600" b="1" dirty="0">
                <a:latin typeface="Tahoma" panose="020B0604030504040204" pitchFamily="34" charset="0"/>
                <a:ea typeface="Tahoma" panose="020B0604030504040204" pitchFamily="34" charset="0"/>
                <a:cs typeface="Tahoma" panose="020B0604030504040204" pitchFamily="34" charset="0"/>
              </a:rPr>
              <a:t>(สพป.)</a:t>
            </a:r>
            <a:endParaRPr lang="th-TH"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48</a:t>
            </a:fld>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647009695"/>
              </p:ext>
            </p:extLst>
          </p:nvPr>
        </p:nvGraphicFramePr>
        <p:xfrm>
          <a:off x="549894" y="1268760"/>
          <a:ext cx="8342588" cy="1618615"/>
        </p:xfrm>
        <a:graphic>
          <a:graphicData uri="http://schemas.openxmlformats.org/drawingml/2006/table">
            <a:tbl>
              <a:tblPr firstRow="1" bandRow="1">
                <a:tableStyleId>{912C8C85-51F0-491E-9774-3900AFEF0FD7}</a:tableStyleId>
              </a:tblPr>
              <a:tblGrid>
                <a:gridCol w="926956"/>
                <a:gridCol w="926954"/>
                <a:gridCol w="926954"/>
                <a:gridCol w="926954"/>
                <a:gridCol w="926954"/>
                <a:gridCol w="926954"/>
                <a:gridCol w="926954"/>
                <a:gridCol w="926954"/>
                <a:gridCol w="926954"/>
              </a:tblGrid>
              <a:tr h="370840">
                <a:tc>
                  <a:txBody>
                    <a:bodyPr/>
                    <a:lstStyle/>
                    <a:p>
                      <a:pPr algn="ctr" fontAlgn="ctr"/>
                      <a:r>
                        <a:rPr lang="th-TH" sz="12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2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2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2552</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4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4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4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เพิ่ม/ลด</a:t>
                      </a:r>
                      <a:endParaRPr lang="th-TH" sz="14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7084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4.17698</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4.30545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4.18961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4.08815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4.34905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4.09628</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3.73332</a:t>
                      </a: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-0.4563</a:t>
                      </a:r>
                    </a:p>
                  </a:txBody>
                  <a:tcPr marL="9525" marR="9525" marT="9525" marB="0" anchor="ctr"/>
                </a:tc>
              </a:tr>
              <a:tr h="37084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4.84107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4.57321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4.76379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4.70816</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4.79847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4.60705</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4.19598</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-0.602</a:t>
                      </a: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5</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7084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3.24766</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3.12867</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2.92926</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2.30379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3.26405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3.27848</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2.78083</a:t>
                      </a: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-0.4832</a:t>
                      </a:r>
                    </a:p>
                  </a:txBody>
                  <a:tcPr marL="9525" marR="9525" marT="9525" marB="0" anchor="ctr"/>
                </a:tc>
              </a:tr>
            </a:tbl>
          </a:graphicData>
        </a:graphic>
      </p:graphicFrame>
      <p:graphicFrame>
        <p:nvGraphicFramePr>
          <p:cNvPr id="8" name="Chart 7"/>
          <p:cNvGraphicFramePr/>
          <p:nvPr>
            <p:extLst>
              <p:ext uri="{D42A27DB-BD31-4B8C-83A1-F6EECF244321}">
                <p14:modId xmlns:p14="http://schemas.microsoft.com/office/powerpoint/2010/main" val="715058815"/>
              </p:ext>
            </p:extLst>
          </p:nvPr>
        </p:nvGraphicFramePr>
        <p:xfrm>
          <a:off x="450024" y="3068960"/>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152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สพป. สูงสุด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15</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28615267"/>
              </p:ext>
            </p:extLst>
          </p:nvPr>
        </p:nvGraphicFramePr>
        <p:xfrm>
          <a:off x="539552" y="1474447"/>
          <a:ext cx="7353848" cy="4320000"/>
        </p:xfrm>
        <a:graphic>
          <a:graphicData uri="http://schemas.openxmlformats.org/drawingml/2006/table">
            <a:tbl>
              <a:tblPr>
                <a:tableStyleId>{2D5ABB26-0587-4C30-8999-92F81FD0307C}</a:tableStyleId>
              </a:tblPr>
              <a:tblGrid>
                <a:gridCol w="816059"/>
                <a:gridCol w="816059"/>
                <a:gridCol w="2766404"/>
                <a:gridCol w="1484799"/>
                <a:gridCol w="1470527"/>
              </a:tblGrid>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ระยอง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4.34766</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4.27075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4.19598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ชลบุรี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4.15962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ลำพูน เขต</a:t>
                      </a:r>
                      <a:r>
                        <a:rPr lang="en-US" sz="1600">
                          <a:effectLst/>
                          <a:latin typeface="Tahoma" panose="020B0604030504040204" pitchFamily="34" charset="0"/>
                          <a:ea typeface="Tahoma" panose="020B0604030504040204" pitchFamily="34" charset="0"/>
                          <a:cs typeface="Tahoma" panose="020B0604030504040204" pitchFamily="34" charset="0"/>
                        </a:rPr>
                        <a:t>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4.13901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4.12314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ชุมพร เขต</a:t>
                      </a:r>
                      <a:r>
                        <a:rPr lang="en-US" sz="1600">
                          <a:effectLst/>
                          <a:latin typeface="Tahoma" panose="020B0604030504040204" pitchFamily="34" charset="0"/>
                          <a:ea typeface="Tahoma" panose="020B0604030504040204" pitchFamily="34" charset="0"/>
                          <a:cs typeface="Tahoma" panose="020B0604030504040204" pitchFamily="34" charset="0"/>
                        </a:rPr>
                        <a:t>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4.11145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ตราด</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4.11072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4.10875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นนทบุรี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4.10678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พระนครศรีอยุธยา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4.10314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สงขลา เขต</a:t>
                      </a:r>
                      <a:r>
                        <a:rPr lang="en-US" sz="1600">
                          <a:effectLst/>
                          <a:latin typeface="Tahoma" panose="020B0604030504040204" pitchFamily="34" charset="0"/>
                          <a:ea typeface="Tahoma" panose="020B0604030504040204" pitchFamily="34" charset="0"/>
                          <a:cs typeface="Tahoma" panose="020B0604030504040204" pitchFamily="34" charset="0"/>
                        </a:rPr>
                        <a:t> 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4.10280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อุทัยธานี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4.09895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สมุทรสงคราม</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4.09318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สพป. นนทบุรี เขต </a:t>
                      </a:r>
                      <a:r>
                        <a:rPr lang="en-US" sz="1600" dirty="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4.09268</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284136" y="1487325"/>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www.artvex.com/content/Clip_Art/School/Diplomas_and_Certificates/0012361.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4149080"/>
            <a:ext cx="2184723" cy="237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4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5</a:t>
            </a:fld>
            <a:endParaRPr lang="en-US" dirty="0"/>
          </a:p>
        </p:txBody>
      </p:sp>
      <p:sp>
        <p:nvSpPr>
          <p:cNvPr id="6" name="Title 4"/>
          <p:cNvSpPr>
            <a:spLocks noGrp="1"/>
          </p:cNvSpPr>
          <p:nvPr>
            <p:ph type="title"/>
          </p:nvPr>
        </p:nvSpPr>
        <p:spPr>
          <a:xfrm>
            <a:off x="0" y="31502"/>
            <a:ext cx="7463551" cy="838200"/>
          </a:xfrm>
        </p:spPr>
        <p:txBody>
          <a:bodyPr>
            <a:noAutofit/>
          </a:bodyPr>
          <a:lstStyle/>
          <a:p>
            <a:pPr algn="ctr"/>
            <a:r>
              <a:rPr lang="th-TH" b="1" dirty="0" smtClean="0">
                <a:latin typeface="Tahoma" panose="020B0604030504040204" pitchFamily="34" charset="0"/>
                <a:ea typeface="Tahoma" panose="020B0604030504040204" pitchFamily="34" charset="0"/>
                <a:cs typeface="Tahoma" panose="020B0604030504040204" pitchFamily="34" charset="0"/>
              </a:rPr>
              <a:t>แผนภูมิ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th-TH" b="1" dirty="0" smtClean="0">
                <a:latin typeface="Tahoma" panose="020B0604030504040204" pitchFamily="34" charset="0"/>
                <a:ea typeface="Tahoma" panose="020B0604030504040204" pitchFamily="34" charset="0"/>
                <a:cs typeface="Tahoma" panose="020B0604030504040204" pitchFamily="34" charset="0"/>
              </a:rPr>
              <a:t>ผล</a:t>
            </a:r>
            <a:r>
              <a:rPr lang="th-TH" b="1" dirty="0">
                <a:latin typeface="Tahoma" panose="020B0604030504040204" pitchFamily="34" charset="0"/>
                <a:ea typeface="Tahoma" panose="020B0604030504040204" pitchFamily="34" charset="0"/>
                <a:cs typeface="Tahoma" panose="020B0604030504040204" pitchFamily="34" charset="0"/>
              </a:rPr>
              <a:t>การ</a:t>
            </a:r>
            <a:r>
              <a:rPr lang="th-TH" b="1" dirty="0" smtClean="0">
                <a:latin typeface="Tahoma" panose="020B0604030504040204" pitchFamily="34" charset="0"/>
                <a:ea typeface="Tahoma" panose="020B0604030504040204" pitchFamily="34" charset="0"/>
                <a:cs typeface="Tahoma" panose="020B0604030504040204" pitchFamily="34" charset="0"/>
              </a:rPr>
              <a:t>ดำเนินงานตัวชี้วัด</a:t>
            </a:r>
            <a:r>
              <a:rPr lang="th-TH" dirty="0">
                <a:latin typeface="Tahoma" panose="020B0604030504040204" pitchFamily="34" charset="0"/>
                <a:ea typeface="Tahoma" panose="020B0604030504040204" pitchFamily="34" charset="0"/>
                <a:cs typeface="Tahoma" panose="020B0604030504040204" pitchFamily="34" charset="0"/>
              </a:rPr>
              <a:t/>
            </a:r>
            <a:br>
              <a:rPr lang="th-TH" dirty="0">
                <a:latin typeface="Tahoma" panose="020B0604030504040204" pitchFamily="34" charset="0"/>
                <a:ea typeface="Tahoma" panose="020B0604030504040204" pitchFamily="34" charset="0"/>
                <a:cs typeface="Tahoma" panose="020B0604030504040204" pitchFamily="34" charset="0"/>
              </a:rPr>
            </a:br>
            <a:r>
              <a:rPr lang="th-TH" sz="2000" dirty="0">
                <a:latin typeface="Tahoma" panose="020B0604030504040204" pitchFamily="34" charset="0"/>
                <a:ea typeface="Tahoma" panose="020B0604030504040204" pitchFamily="34" charset="0"/>
                <a:cs typeface="Tahoma" panose="020B0604030504040204" pitchFamily="34" charset="0"/>
              </a:rPr>
              <a:t>ตามคำรับรองการปฏิบัติ</a:t>
            </a:r>
            <a:r>
              <a:rPr lang="th-TH" sz="2000" dirty="0" smtClean="0">
                <a:latin typeface="Tahoma" panose="020B0604030504040204" pitchFamily="34" charset="0"/>
                <a:ea typeface="Tahoma" panose="020B0604030504040204" pitchFamily="34" charset="0"/>
                <a:cs typeface="Tahoma" panose="020B0604030504040204" pitchFamily="34" charset="0"/>
              </a:rPr>
              <a:t>ราชการ</a:t>
            </a:r>
            <a:r>
              <a:rPr lang="en-US" sz="2000" dirty="0">
                <a:latin typeface="Tahoma" panose="020B0604030504040204" pitchFamily="34" charset="0"/>
                <a:ea typeface="Tahoma" panose="020B0604030504040204" pitchFamily="34" charset="0"/>
                <a:cs typeface="Tahoma" panose="020B0604030504040204" pitchFamily="34" charset="0"/>
              </a:rPr>
              <a:t> (KRS)</a:t>
            </a:r>
            <a:r>
              <a:rPr lang="th-TH" sz="2000" dirty="0" smtClean="0">
                <a:latin typeface="Tahoma" panose="020B0604030504040204" pitchFamily="34" charset="0"/>
                <a:ea typeface="Tahoma" panose="020B0604030504040204" pitchFamily="34" charset="0"/>
                <a:cs typeface="Tahoma" panose="020B0604030504040204" pitchFamily="34" charset="0"/>
              </a:rPr>
              <a:t> ของ </a:t>
            </a:r>
            <a:r>
              <a:rPr lang="th-TH" sz="2000" dirty="0" err="1" smtClean="0">
                <a:latin typeface="Tahoma" panose="020B0604030504040204" pitchFamily="34" charset="0"/>
                <a:ea typeface="Tahoma" panose="020B0604030504040204" pitchFamily="34" charset="0"/>
                <a:cs typeface="Tahoma" panose="020B0604030504040204" pitchFamily="34" charset="0"/>
              </a:rPr>
              <a:t>สพฐ</a:t>
            </a:r>
            <a:r>
              <a:rPr lang="th-TH" sz="2000" dirty="0" smtClean="0">
                <a:latin typeface="Tahoma" panose="020B0604030504040204" pitchFamily="34" charset="0"/>
                <a:ea typeface="Tahoma" panose="020B0604030504040204" pitchFamily="34" charset="0"/>
                <a:cs typeface="Tahoma" panose="020B0604030504040204" pitchFamily="34" charset="0"/>
              </a:rPr>
              <a:t>.</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534264" y="0"/>
            <a:ext cx="1609736" cy="923330"/>
          </a:xfrm>
          <a:prstGeom prst="rect">
            <a:avLst/>
          </a:prstGeom>
          <a:noFill/>
        </p:spPr>
        <p:txBody>
          <a:bodyPr wrap="none" rtlCol="0">
            <a:spAutoFit/>
          </a:bodyPr>
          <a:lstStyle/>
          <a:p>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080409842"/>
              </p:ext>
            </p:extLst>
          </p:nvPr>
        </p:nvGraphicFramePr>
        <p:xfrm>
          <a:off x="123635" y="1370471"/>
          <a:ext cx="8563165" cy="4969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19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783796" y="3284984"/>
            <a:ext cx="3672408" cy="2754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6632"/>
            <a:ext cx="8229600" cy="1143000"/>
          </a:xfrm>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สพป. </a:t>
            </a:r>
            <a:r>
              <a:rPr lang="th-TH"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ต่ำสุด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15</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48624562"/>
              </p:ext>
            </p:extLst>
          </p:nvPr>
        </p:nvGraphicFramePr>
        <p:xfrm>
          <a:off x="539552" y="1474447"/>
          <a:ext cx="7353848" cy="4320000"/>
        </p:xfrm>
        <a:graphic>
          <a:graphicData uri="http://schemas.openxmlformats.org/drawingml/2006/table">
            <a:tbl>
              <a:tblPr>
                <a:tableStyleId>{2D5ABB26-0587-4C30-8999-92F81FD0307C}</a:tableStyleId>
              </a:tblPr>
              <a:tblGrid>
                <a:gridCol w="816059"/>
                <a:gridCol w="816059"/>
                <a:gridCol w="2766404"/>
                <a:gridCol w="1484799"/>
                <a:gridCol w="1470527"/>
              </a:tblGrid>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หนองบัวลำภู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2.78083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2.88604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มหาสารคาม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2.98562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มุกดาหาร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3.01027</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เพชรบูรณ์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3.09825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3.12565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3.14422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สกลนคร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3.19184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3.19775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กาฬสินธุ์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3.20475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3.27911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สุรินทร์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3.30771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กาญจนบุรี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3.32468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3.32634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dirty="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3.33493</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7824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183574" y="4077072"/>
            <a:ext cx="2513098" cy="20632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th-TH"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ค่าคะแนน </a:t>
            </a:r>
            <a:r>
              <a:rPr lang="en-US"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KRS+ARS </a:t>
            </a:r>
            <a:r>
              <a:rPr lang="th-TH"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ของ</a:t>
            </a:r>
            <a:r>
              <a:rPr lang="en-US"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สพป. </a:t>
            </a:r>
            <a:r>
              <a:rPr lang="th-TH" sz="32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h-TH" sz="32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ภาคใต้) </a:t>
            </a:r>
            <a:r>
              <a:rPr lang="th-TH" sz="3200" b="1" u="sng" dirty="0">
                <a:solidFill>
                  <a:srgbClr val="002060"/>
                </a:solidFill>
                <a:latin typeface="Tahoma" panose="020B0604030504040204" pitchFamily="34" charset="0"/>
                <a:ea typeface="Tahoma" panose="020B0604030504040204" pitchFamily="34" charset="0"/>
                <a:cs typeface="Tahoma" panose="020B0604030504040204" pitchFamily="34" charset="0"/>
              </a:rPr>
              <a:t>สูงสุด</a:t>
            </a:r>
            <a:r>
              <a:rPr lang="th-TH"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10</a:t>
            </a:r>
            <a:r>
              <a:rPr lang="th-TH"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 อันดับ </a:t>
            </a:r>
            <a:endParaRPr 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73805171"/>
              </p:ext>
            </p:extLst>
          </p:nvPr>
        </p:nvGraphicFramePr>
        <p:xfrm>
          <a:off x="1043608" y="1392519"/>
          <a:ext cx="6872063" cy="4680000"/>
        </p:xfrm>
        <a:graphic>
          <a:graphicData uri="http://schemas.openxmlformats.org/drawingml/2006/table">
            <a:tbl>
              <a:tblPr>
                <a:tableStyleId>{2D5ABB26-0587-4C30-8999-92F81FD0307C}</a:tableStyleId>
              </a:tblPr>
              <a:tblGrid>
                <a:gridCol w="762595"/>
                <a:gridCol w="605557"/>
                <a:gridCol w="2877485"/>
                <a:gridCol w="1493897"/>
                <a:gridCol w="1132529"/>
              </a:tblGrid>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พัทลุง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4.27075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พัทลุง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4.12314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ชุมพร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4.11145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4.10280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สุราษฎร์ธานี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4.03977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สุราษฎร์ธานี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3.90834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ชุมพร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3.83236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ตรัง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3.80424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3.79493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พังงา</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3.78185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1497416"/>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204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ค่าคะแนน </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KRS+ARS </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ของ</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สพป. </a:t>
            </a:r>
            <a:r>
              <a:rPr lang="th-TH"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h-TH" sz="28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ภาคใต้) </a:t>
            </a:r>
            <a:r>
              <a:rPr lang="th-TH" sz="2800" b="1" u="sng" dirty="0" smtClean="0">
                <a:solidFill>
                  <a:srgbClr val="002060"/>
                </a:solidFill>
                <a:latin typeface="Tahoma" panose="020B0604030504040204" pitchFamily="34" charset="0"/>
                <a:ea typeface="Tahoma" panose="020B0604030504040204" pitchFamily="34" charset="0"/>
                <a:cs typeface="Tahoma" panose="020B0604030504040204" pitchFamily="34" charset="0"/>
              </a:rPr>
              <a:t>ต่ำสุด</a:t>
            </a:r>
            <a:r>
              <a:rPr lang="th-TH" sz="1800" b="1" u="sng"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10</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 อันดับ </a:t>
            </a:r>
            <a:endParaRPr 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87838570"/>
              </p:ext>
            </p:extLst>
          </p:nvPr>
        </p:nvGraphicFramePr>
        <p:xfrm>
          <a:off x="1043608" y="1392519"/>
          <a:ext cx="6872063" cy="4680000"/>
        </p:xfrm>
        <a:graphic>
          <a:graphicData uri="http://schemas.openxmlformats.org/drawingml/2006/table">
            <a:tbl>
              <a:tblPr>
                <a:tableStyleId>{2D5ABB26-0587-4C30-8999-92F81FD0307C}</a:tableStyleId>
              </a:tblPr>
              <a:tblGrid>
                <a:gridCol w="762595"/>
                <a:gridCol w="762595"/>
                <a:gridCol w="2720447"/>
                <a:gridCol w="1493897"/>
                <a:gridCol w="1132529"/>
              </a:tblGrid>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ยะลา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3.38792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ยะลา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3.45439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สตูล</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3.45487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ยะลา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3.50225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นราธิวาส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3.51268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3.51843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3.53805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3.54794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ภูเก็ต</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3.57653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ตรัง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3.61443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1590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lum bright="70000" contrast="-70000"/>
            <a:extLst>
              <a:ext uri="{28A0092B-C50C-407E-A947-70E740481C1C}">
                <a14:useLocalDpi xmlns:a14="http://schemas.microsoft.com/office/drawing/2010/main" val="0"/>
              </a:ext>
            </a:extLst>
          </a:blip>
          <a:srcRect/>
          <a:stretch/>
        </p:blipFill>
        <p:spPr bwMode="auto">
          <a:xfrm>
            <a:off x="7020272" y="3356992"/>
            <a:ext cx="1962986" cy="2643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th-TH" sz="3200" b="1" dirty="0">
                <a:latin typeface="Tahoma" panose="020B0604030504040204" pitchFamily="34" charset="0"/>
                <a:ea typeface="Tahoma" panose="020B0604030504040204" pitchFamily="34" charset="0"/>
                <a:cs typeface="Tahoma" panose="020B0604030504040204" pitchFamily="34" charset="0"/>
              </a:rPr>
              <a:t>สพป. ที่มีคะแนน </a:t>
            </a:r>
            <a:r>
              <a:rPr lang="en-US" sz="3200" b="1" dirty="0">
                <a:latin typeface="Tahoma" panose="020B0604030504040204" pitchFamily="34" charset="0"/>
                <a:ea typeface="Tahoma" panose="020B0604030504040204" pitchFamily="34" charset="0"/>
                <a:cs typeface="Tahoma" panose="020B0604030504040204" pitchFamily="34" charset="0"/>
              </a:rPr>
              <a:t>KRS+ARS </a:t>
            </a:r>
            <a:r>
              <a:rPr lang="th-TH"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th-TH" sz="2400" b="1" dirty="0" smtClean="0">
                <a:latin typeface="Tahoma" panose="020B0604030504040204" pitchFamily="34" charset="0"/>
                <a:ea typeface="Tahoma" panose="020B0604030504040204" pitchFamily="34" charset="0"/>
                <a:cs typeface="Tahoma" panose="020B0604030504040204" pitchFamily="34" charset="0"/>
              </a:rPr>
              <a:t>จาก</a:t>
            </a:r>
            <a:r>
              <a:rPr lang="th-TH" sz="2400" b="1" dirty="0">
                <a:latin typeface="Tahoma" panose="020B0604030504040204" pitchFamily="34" charset="0"/>
                <a:ea typeface="Tahoma" panose="020B0604030504040204" pitchFamily="34" charset="0"/>
                <a:cs typeface="Tahoma" panose="020B0604030504040204" pitchFamily="34" charset="0"/>
              </a:rPr>
              <a:t>ปี </a:t>
            </a:r>
            <a:r>
              <a:rPr lang="en-US" sz="2400" b="1" dirty="0" smtClean="0">
                <a:latin typeface="Tahoma" panose="020B0604030504040204" pitchFamily="34" charset="0"/>
                <a:ea typeface="Tahoma" panose="020B0604030504040204" pitchFamily="34" charset="0"/>
                <a:cs typeface="Tahoma" panose="020B0604030504040204" pitchFamily="34" charset="0"/>
              </a:rPr>
              <a:t>2557 </a:t>
            </a:r>
            <a:r>
              <a:rPr lang="th-TH" sz="3200" b="1" dirty="0">
                <a:latin typeface="Tahoma" panose="020B0604030504040204" pitchFamily="34" charset="0"/>
                <a:ea typeface="Tahoma" panose="020B0604030504040204" pitchFamily="34" charset="0"/>
                <a:cs typeface="Tahoma" panose="020B0604030504040204" pitchFamily="34" charset="0"/>
              </a:rPr>
              <a:t>สูงที่สุด</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39695573"/>
              </p:ext>
            </p:extLst>
          </p:nvPr>
        </p:nvGraphicFramePr>
        <p:xfrm>
          <a:off x="761972" y="1417638"/>
          <a:ext cx="7923652" cy="4343687"/>
        </p:xfrm>
        <a:graphic>
          <a:graphicData uri="http://schemas.openxmlformats.org/drawingml/2006/table">
            <a:tbl>
              <a:tblPr>
                <a:tableStyleId>{16D9F66E-5EB9-4882-86FB-DCBF35E3C3E4}</a:tableStyleId>
              </a:tblPr>
              <a:tblGrid>
                <a:gridCol w="1024114"/>
                <a:gridCol w="2581620"/>
                <a:gridCol w="1472164"/>
                <a:gridCol w="1493500"/>
                <a:gridCol w="1352254"/>
              </a:tblGrid>
              <a:tr h="38368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สพท.</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3.77878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3.48713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0.29165</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เชียงราย เขต 1</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4.05637</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3.80198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0.25440</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1</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3.94898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3.81662</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0.13236</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3</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3.70724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3.58025</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0.12699</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แม่ฮ่องสอน เขต 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3.49756</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3.37499</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0.12257</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6</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3.64284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3.53589</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0.10695</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3.86690</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3.76378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0.10312</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3</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3.71480</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3.65410</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0.06071</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3</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3.33493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3.27848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0.05645</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ระยอง เขต 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4.34766</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4.29617</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0.05149</a:t>
                      </a:r>
                    </a:p>
                  </a:txBody>
                  <a:tcPr marL="9525" marR="9525" marT="9525" marB="0" anchor="ctr">
                    <a:noFill/>
                  </a:tcPr>
                </a:tc>
              </a:tr>
            </a:tbl>
          </a:graphicData>
        </a:graphic>
      </p:graphicFrame>
    </p:spTree>
    <p:extLst>
      <p:ext uri="{BB962C8B-B14F-4D97-AF65-F5344CB8AC3E}">
        <p14:creationId xmlns:p14="http://schemas.microsoft.com/office/powerpoint/2010/main" val="39233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54</a:t>
            </a:fld>
            <a:endParaRPr lang="en-US" dirty="0"/>
          </a:p>
        </p:txBody>
      </p:sp>
      <p:sp>
        <p:nvSpPr>
          <p:cNvPr id="5" name="Title 4"/>
          <p:cNvSpPr>
            <a:spLocks noGrp="1"/>
          </p:cNvSpPr>
          <p:nvPr>
            <p:ph type="title"/>
          </p:nvPr>
        </p:nvSpPr>
        <p:spPr>
          <a:xfrm>
            <a:off x="294584" y="3861048"/>
            <a:ext cx="8686800" cy="1095600"/>
          </a:xfrm>
        </p:spPr>
        <p:txBody>
          <a:bodyPr>
            <a:noAutofit/>
          </a:bodyPr>
          <a:lstStyle/>
          <a:p>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ผลการปฏิบัติราชการตามคำรับรองการปฏิบัติราชการ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(KRS) </a:t>
            </a: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รวมกับผลการปฏิบัติราชการตามแผนปฏิบัติราชการ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(ARS)</a:t>
            </a:r>
            <a: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1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18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255</a:t>
            </a:r>
            <a:r>
              <a:rPr lang="en-US" sz="18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8  </a:t>
            </a:r>
            <a:r>
              <a:rPr lang="th-TH" sz="1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ของสำนักงานเขตพื้นที่</a:t>
            </a:r>
            <a:r>
              <a:rPr lang="th-TH" sz="18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การศึกษามัธยมศึกษา</a:t>
            </a:r>
            <a:endPar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talentbazaar.com/wp-content/uploads/2013/08/winner-with-trop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22757"/>
            <a:ext cx="3105150" cy="2857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48803" y="4992088"/>
            <a:ext cx="4983191" cy="1015663"/>
          </a:xfrm>
          <a:prstGeom prst="rect">
            <a:avLst/>
          </a:prstGeom>
          <a:noFill/>
        </p:spPr>
        <p:txBody>
          <a:bodyPr wrap="squar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KRS + ARS </a:t>
            </a:r>
            <a:r>
              <a:rPr lang="th-TH" sz="3200" b="1" dirty="0" smtClean="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สพม.</a:t>
            </a:r>
          </a:p>
          <a:p>
            <a:pPr algn="ctr"/>
            <a:r>
              <a:rPr lang="th-TH" sz="2400" b="1" dirty="0" smtClean="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(ภาคใต้)</a:t>
            </a:r>
            <a:endParaRPr lang="en-US" sz="24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667573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080" y="-7576"/>
            <a:ext cx="8229600" cy="1143000"/>
          </a:xfrm>
        </p:spPr>
        <p:txBody>
          <a:bodyPr>
            <a:normAutofit/>
          </a:bodyPr>
          <a:lstStyle/>
          <a:p>
            <a:r>
              <a:rPr lang="th-TH" sz="3600" b="1" dirty="0">
                <a:solidFill>
                  <a:srgbClr val="002060"/>
                </a:solidFill>
                <a:latin typeface="Tahoma" panose="020B0604030504040204" pitchFamily="34" charset="0"/>
                <a:ea typeface="Tahoma" panose="020B0604030504040204" pitchFamily="34" charset="0"/>
                <a:cs typeface="Tahoma" panose="020B0604030504040204" pitchFamily="34" charset="0"/>
              </a:rPr>
              <a:t>คะแนนเฉลี่ยรวม </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KRS + ARS </a:t>
            </a:r>
            <a:r>
              <a:rPr lang="th-TH" sz="3600" b="1" dirty="0">
                <a:solidFill>
                  <a:srgbClr val="002060"/>
                </a:solidFill>
                <a:latin typeface="Tahoma" panose="020B0604030504040204" pitchFamily="34" charset="0"/>
                <a:ea typeface="Tahoma" panose="020B0604030504040204" pitchFamily="34" charset="0"/>
                <a:cs typeface="Tahoma" panose="020B0604030504040204" pitchFamily="34" charset="0"/>
              </a:rPr>
              <a:t>(สพม.)</a:t>
            </a:r>
            <a:endParaRPr lang="th-TH"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55</a:t>
            </a:fld>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840789420"/>
              </p:ext>
            </p:extLst>
          </p:nvPr>
        </p:nvGraphicFramePr>
        <p:xfrm>
          <a:off x="448080" y="1135424"/>
          <a:ext cx="7933726" cy="1609725"/>
        </p:xfrm>
        <a:graphic>
          <a:graphicData uri="http://schemas.openxmlformats.org/drawingml/2006/table">
            <a:tbl>
              <a:tblPr firstRow="1" bandRow="1">
                <a:tableStyleId>{93296810-A885-4BE3-A3E7-6D5BEEA58F35}</a:tableStyleId>
              </a:tblPr>
              <a:tblGrid>
                <a:gridCol w="1133392"/>
                <a:gridCol w="1133389"/>
                <a:gridCol w="1133389"/>
                <a:gridCol w="1133389"/>
                <a:gridCol w="1133389"/>
                <a:gridCol w="1133389"/>
                <a:gridCol w="1133389"/>
              </a:tblGrid>
              <a:tr h="370840">
                <a:tc>
                  <a:txBody>
                    <a:bodyPr/>
                    <a:lstStyle/>
                    <a:p>
                      <a:pPr algn="ctr" fontAlgn="ctr"/>
                      <a:r>
                        <a:rPr lang="th-TH" sz="1600" b="0"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600" b="0" i="0" u="none" strike="noStrike"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 คะแนน</a:t>
                      </a:r>
                      <a:endParaRPr lang="en-US"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rgbClr val="CC3399"/>
                    </a:solidFill>
                  </a:tcPr>
                </a:tc>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rgbClr val="CC3399"/>
                    </a:solidFill>
                  </a:tcPr>
                </a:tc>
                <a:tc>
                  <a:txBody>
                    <a:bodyPr/>
                    <a:lstStyle/>
                    <a:p>
                      <a:pPr algn="ctr" fontAlgn="ctr"/>
                      <a:r>
                        <a:rPr lang="en-U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2555</a:t>
                      </a:r>
                      <a:endParaRPr lang="en-US"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rgbClr val="CC3399"/>
                    </a:solidFill>
                  </a:tcPr>
                </a:tc>
                <a:tc>
                  <a:txBody>
                    <a:bodyPr/>
                    <a:lstStyle/>
                    <a:p>
                      <a:pPr algn="ctr" fontAlgn="ctr"/>
                      <a:r>
                        <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2556</a:t>
                      </a:r>
                    </a:p>
                  </a:txBody>
                  <a:tcPr marL="7620" marR="7620" marT="7620" marB="0" anchor="ctr">
                    <a:solidFill>
                      <a:srgbClr val="CC3399"/>
                    </a:solidFill>
                  </a:tcPr>
                </a:tc>
                <a:tc>
                  <a:txBody>
                    <a:bodyPr/>
                    <a:lstStyle/>
                    <a:p>
                      <a:pPr algn="ctr" fontAlgn="ctr"/>
                      <a:r>
                        <a:rPr lang="th-TH"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2557</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solidFill>
                      <a:srgbClr val="CC3399"/>
                    </a:solidFill>
                  </a:tcPr>
                </a:tc>
                <a:tc>
                  <a:txBody>
                    <a:bodyPr/>
                    <a:lstStyle/>
                    <a:p>
                      <a:pPr algn="ctr" fontAlgn="ctr"/>
                      <a:r>
                        <a:rPr lang="en-US"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solidFill>
                      <a:srgbClr val="CC3399"/>
                    </a:solidFill>
                  </a:tcPr>
                </a:tc>
                <a:tc>
                  <a:txBody>
                    <a:bodyPr/>
                    <a:lstStyle/>
                    <a:p>
                      <a:pPr algn="ctr" fontAlgn="ctr"/>
                      <a:r>
                        <a:rPr lang="th-TH"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เพิ่ม/ลด</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solidFill>
                      <a:srgbClr val="CC3399"/>
                    </a:solidFill>
                  </a:tcP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3.73784</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3.77275</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4.24568</a:t>
                      </a:r>
                    </a:p>
                  </a:txBody>
                  <a:tcPr marL="9525" marR="9525" marT="9525" marB="0" anchor="ctr"/>
                </a:tc>
                <a:tc>
                  <a:txBody>
                    <a:bodyPr/>
                    <a:lstStyle/>
                    <a:p>
                      <a:pPr algn="ctr" fontAlgn="ctr"/>
                      <a:r>
                        <a:rPr lang="en-US" sz="16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4.17949</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3.69426</a:t>
                      </a: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-0.5514</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4.35158</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4.35166</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4.67954</a:t>
                      </a:r>
                    </a:p>
                  </a:txBody>
                  <a:tcPr marL="9525" marR="9525" marT="9525" marB="0" anchor="ctr"/>
                </a:tc>
                <a:tc>
                  <a:txBody>
                    <a:bodyPr/>
                    <a:lstStyle/>
                    <a:p>
                      <a:pPr algn="ctr" fontAlgn="ctr"/>
                      <a:r>
                        <a:rPr lang="en-US" sz="16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4.52109</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4.09679</a:t>
                      </a: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-0.58275</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2.52125</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2.41476</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3.65904</a:t>
                      </a:r>
                    </a:p>
                  </a:txBody>
                  <a:tcPr marL="9525" marR="9525" marT="9525" marB="0" anchor="ctr"/>
                </a:tc>
                <a:tc>
                  <a:txBody>
                    <a:bodyPr/>
                    <a:lstStyle/>
                    <a:p>
                      <a:pPr algn="ctr" fontAlgn="ctr"/>
                      <a:r>
                        <a:rPr lang="en-US" sz="16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3.58679</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3.14560</a:t>
                      </a: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-0.5134</a:t>
                      </a:r>
                    </a:p>
                  </a:txBody>
                  <a:tcPr marL="9525" marR="9525" marT="9525" marB="0" anchor="ctr"/>
                </a:tc>
              </a:tr>
            </a:tbl>
          </a:graphicData>
        </a:graphic>
      </p:graphicFrame>
      <p:graphicFrame>
        <p:nvGraphicFramePr>
          <p:cNvPr id="8" name="Chart 7"/>
          <p:cNvGraphicFramePr/>
          <p:nvPr>
            <p:extLst>
              <p:ext uri="{D42A27DB-BD31-4B8C-83A1-F6EECF244321}">
                <p14:modId xmlns:p14="http://schemas.microsoft.com/office/powerpoint/2010/main" val="1545158336"/>
              </p:ext>
            </p:extLst>
          </p:nvPr>
        </p:nvGraphicFramePr>
        <p:xfrm>
          <a:off x="251520" y="3068960"/>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27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สพม. สูงสุด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0496765"/>
              </p:ext>
            </p:extLst>
          </p:nvPr>
        </p:nvGraphicFramePr>
        <p:xfrm>
          <a:off x="854554" y="1823344"/>
          <a:ext cx="8017877" cy="2426403"/>
        </p:xfrm>
        <a:graphic>
          <a:graphicData uri="http://schemas.openxmlformats.org/drawingml/2006/table">
            <a:tbl>
              <a:tblPr>
                <a:tableStyleId>{2D5ABB26-0587-4C30-8999-92F81FD0307C}</a:tableStyleId>
              </a:tblPr>
              <a:tblGrid>
                <a:gridCol w="889747"/>
                <a:gridCol w="889747"/>
                <a:gridCol w="3016201"/>
                <a:gridCol w="1618872"/>
                <a:gridCol w="1603310"/>
              </a:tblGrid>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a:t>
                      </a:r>
                      <a:r>
                        <a:rPr lang="en-US" sz="1600">
                          <a:effectLst/>
                          <a:latin typeface="Tahoma" panose="020B0604030504040204" pitchFamily="34" charset="0"/>
                          <a:ea typeface="Tahoma" panose="020B0604030504040204" pitchFamily="34" charset="0"/>
                          <a:cs typeface="Tahoma" panose="020B0604030504040204" pitchFamily="34" charset="0"/>
                        </a:rPr>
                        <a:t> 31 </a:t>
                      </a:r>
                      <a:r>
                        <a:rPr lang="th-TH" sz="1600">
                          <a:effectLst/>
                          <a:latin typeface="Tahoma" panose="020B0604030504040204" pitchFamily="34" charset="0"/>
                          <a:ea typeface="Tahoma" panose="020B0604030504040204" pitchFamily="34" charset="0"/>
                          <a:cs typeface="Tahoma" panose="020B0604030504040204" pitchFamily="34" charset="0"/>
                        </a:rPr>
                        <a:t>นครราชสีมา</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4.09679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18 </a:t>
                      </a:r>
                      <a:r>
                        <a:rPr lang="th-TH" sz="1600">
                          <a:effectLst/>
                          <a:latin typeface="Tahoma" panose="020B0604030504040204" pitchFamily="34" charset="0"/>
                          <a:ea typeface="Tahoma" panose="020B0604030504040204" pitchFamily="34" charset="0"/>
                          <a:cs typeface="Tahoma" panose="020B0604030504040204" pitchFamily="34" charset="0"/>
                        </a:rPr>
                        <a:t>ชลบุรี ระยอง</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4.07742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11 </a:t>
                      </a:r>
                      <a:r>
                        <a:rPr lang="th-TH" sz="1600">
                          <a:effectLst/>
                          <a:latin typeface="Tahoma" panose="020B0604030504040204" pitchFamily="34" charset="0"/>
                          <a:ea typeface="Tahoma" panose="020B0604030504040204" pitchFamily="34" charset="0"/>
                          <a:cs typeface="Tahoma" panose="020B0604030504040204" pitchFamily="34" charset="0"/>
                        </a:rPr>
                        <a:t>สุราษฎร์ธานี ชุมพร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3.99984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33 </a:t>
                      </a:r>
                      <a:r>
                        <a:rPr lang="th-TH" sz="1600">
                          <a:effectLst/>
                          <a:latin typeface="Tahoma" panose="020B0604030504040204" pitchFamily="34" charset="0"/>
                          <a:ea typeface="Tahoma" panose="020B0604030504040204" pitchFamily="34" charset="0"/>
                          <a:cs typeface="Tahoma" panose="020B0604030504040204" pitchFamily="34" charset="0"/>
                        </a:rPr>
                        <a:t>สุรินทร์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3.92055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dirty="0">
                          <a:effectLst/>
                          <a:latin typeface="Tahoma" panose="020B0604030504040204" pitchFamily="34" charset="0"/>
                          <a:ea typeface="Tahoma" panose="020B0604030504040204" pitchFamily="34" charset="0"/>
                          <a:cs typeface="Tahoma" panose="020B0604030504040204" pitchFamily="34" charset="0"/>
                        </a:rPr>
                        <a:t>22 </a:t>
                      </a:r>
                      <a:r>
                        <a:rPr lang="th-TH" sz="1600" dirty="0">
                          <a:effectLst/>
                          <a:latin typeface="Tahoma" panose="020B0604030504040204" pitchFamily="34" charset="0"/>
                          <a:ea typeface="Tahoma" panose="020B0604030504040204" pitchFamily="34" charset="0"/>
                          <a:cs typeface="Tahoma" panose="020B0604030504040204" pitchFamily="34" charset="0"/>
                        </a:rPr>
                        <a:t>นครพนม มุกดาหาร</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3.88117</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83568" y="1916832"/>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tvfoco.pop.com.br/wp-content/uploads/2012/08/top5-2012.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856" y="4149080"/>
            <a:ext cx="2047787" cy="20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10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788024" y="3573016"/>
            <a:ext cx="3339224" cy="25044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สพม. </a:t>
            </a:r>
            <a:r>
              <a:rPr lang="th-TH"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ต่ำสุด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790633"/>
              </p:ext>
            </p:extLst>
          </p:nvPr>
        </p:nvGraphicFramePr>
        <p:xfrm>
          <a:off x="854554" y="1823344"/>
          <a:ext cx="8017877" cy="2426403"/>
        </p:xfrm>
        <a:graphic>
          <a:graphicData uri="http://schemas.openxmlformats.org/drawingml/2006/table">
            <a:tbl>
              <a:tblPr>
                <a:tableStyleId>{2D5ABB26-0587-4C30-8999-92F81FD0307C}</a:tableStyleId>
              </a:tblPr>
              <a:tblGrid>
                <a:gridCol w="889747"/>
                <a:gridCol w="889747"/>
                <a:gridCol w="3016201"/>
                <a:gridCol w="1618872"/>
                <a:gridCol w="1603310"/>
              </a:tblGrid>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a:t>
                      </a:r>
                      <a:r>
                        <a:rPr lang="en-US" sz="1600">
                          <a:effectLst/>
                          <a:latin typeface="Tahoma" panose="020B0604030504040204" pitchFamily="34" charset="0"/>
                          <a:ea typeface="Tahoma" panose="020B0604030504040204" pitchFamily="34" charset="0"/>
                          <a:cs typeface="Tahoma" panose="020B0604030504040204" pitchFamily="34" charset="0"/>
                        </a:rPr>
                        <a:t> 25 </a:t>
                      </a:r>
                      <a:r>
                        <a:rPr lang="th-TH" sz="1600">
                          <a:effectLst/>
                          <a:latin typeface="Tahoma" panose="020B0604030504040204" pitchFamily="34" charset="0"/>
                          <a:ea typeface="Tahoma" panose="020B0604030504040204" pitchFamily="34" charset="0"/>
                          <a:cs typeface="Tahoma" panose="020B0604030504040204" pitchFamily="34" charset="0"/>
                        </a:rPr>
                        <a:t>ขอนแก่น</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3.14560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14 </a:t>
                      </a:r>
                      <a:r>
                        <a:rPr lang="th-TH" sz="1600">
                          <a:effectLst/>
                          <a:latin typeface="Tahoma" panose="020B0604030504040204" pitchFamily="34" charset="0"/>
                          <a:ea typeface="Tahoma" panose="020B0604030504040204" pitchFamily="34" charset="0"/>
                          <a:cs typeface="Tahoma" panose="020B0604030504040204" pitchFamily="34" charset="0"/>
                        </a:rPr>
                        <a:t>พังงา ภูเก็ต ระนอง</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3.16139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23 </a:t>
                      </a:r>
                      <a:r>
                        <a:rPr lang="th-TH" sz="1600">
                          <a:effectLst/>
                          <a:latin typeface="Tahoma" panose="020B0604030504040204" pitchFamily="34" charset="0"/>
                          <a:ea typeface="Tahoma" panose="020B0604030504040204" pitchFamily="34" charset="0"/>
                          <a:cs typeface="Tahoma" panose="020B0604030504040204" pitchFamily="34" charset="0"/>
                        </a:rPr>
                        <a:t>สกลนคร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3.25349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21 </a:t>
                      </a:r>
                      <a:r>
                        <a:rPr lang="th-TH" sz="1600">
                          <a:effectLst/>
                          <a:latin typeface="Tahoma" panose="020B0604030504040204" pitchFamily="34" charset="0"/>
                          <a:ea typeface="Tahoma" panose="020B0604030504040204" pitchFamily="34" charset="0"/>
                          <a:cs typeface="Tahoma" panose="020B0604030504040204" pitchFamily="34" charset="0"/>
                        </a:rPr>
                        <a:t>หนองคาย</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3.35763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dirty="0">
                          <a:effectLst/>
                          <a:latin typeface="Tahoma" panose="020B0604030504040204" pitchFamily="34" charset="0"/>
                          <a:ea typeface="Tahoma" panose="020B0604030504040204" pitchFamily="34" charset="0"/>
                          <a:cs typeface="Tahoma" panose="020B0604030504040204" pitchFamily="34" charset="0"/>
                        </a:rPr>
                        <a:t>30 </a:t>
                      </a:r>
                      <a:r>
                        <a:rPr lang="th-TH" sz="1600" dirty="0">
                          <a:effectLst/>
                          <a:latin typeface="Tahoma" panose="020B0604030504040204" pitchFamily="34" charset="0"/>
                          <a:ea typeface="Tahoma" panose="020B0604030504040204" pitchFamily="34" charset="0"/>
                          <a:cs typeface="Tahoma" panose="020B0604030504040204" pitchFamily="34" charset="0"/>
                        </a:rPr>
                        <a:t>ชัยภูมิ</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3.41341</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83568" y="1916832"/>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517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dirty="0">
                <a:latin typeface="Tahoma" panose="020B0604030504040204" pitchFamily="34" charset="0"/>
                <a:ea typeface="Tahoma" panose="020B0604030504040204" pitchFamily="34" charset="0"/>
                <a:cs typeface="Tahoma" panose="020B0604030504040204" pitchFamily="34" charset="0"/>
              </a:rPr>
              <a:t>สพม. ที่มีคะแนน </a:t>
            </a:r>
            <a:r>
              <a:rPr lang="en-US" sz="3200" b="1" dirty="0">
                <a:latin typeface="Tahoma" panose="020B0604030504040204" pitchFamily="34" charset="0"/>
                <a:ea typeface="Tahoma" panose="020B0604030504040204" pitchFamily="34" charset="0"/>
                <a:cs typeface="Tahoma" panose="020B0604030504040204" pitchFamily="34" charset="0"/>
              </a:rPr>
              <a:t>KRS+ARS </a:t>
            </a:r>
            <a:r>
              <a:rPr lang="th-TH"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th-TH" sz="2400" b="1" dirty="0" smtClean="0">
                <a:latin typeface="Tahoma" panose="020B0604030504040204" pitchFamily="34" charset="0"/>
                <a:ea typeface="Tahoma" panose="020B0604030504040204" pitchFamily="34" charset="0"/>
                <a:cs typeface="Tahoma" panose="020B0604030504040204" pitchFamily="34" charset="0"/>
              </a:rPr>
              <a:t>จาก</a:t>
            </a:r>
            <a:r>
              <a:rPr lang="th-TH" sz="2400" b="1" dirty="0">
                <a:latin typeface="Tahoma" panose="020B0604030504040204" pitchFamily="34" charset="0"/>
                <a:ea typeface="Tahoma" panose="020B0604030504040204" pitchFamily="34" charset="0"/>
                <a:cs typeface="Tahoma" panose="020B0604030504040204" pitchFamily="34" charset="0"/>
              </a:rPr>
              <a:t>ปี </a:t>
            </a:r>
            <a:r>
              <a:rPr lang="en-US" sz="2400" b="1" dirty="0" smtClean="0">
                <a:latin typeface="Tahoma" panose="020B0604030504040204" pitchFamily="34" charset="0"/>
                <a:ea typeface="Tahoma" panose="020B0604030504040204" pitchFamily="34" charset="0"/>
                <a:cs typeface="Tahoma" panose="020B0604030504040204" pitchFamily="34" charset="0"/>
              </a:rPr>
              <a:t>2557 </a:t>
            </a:r>
            <a:r>
              <a:rPr lang="th-TH" sz="3200" b="1" dirty="0">
                <a:latin typeface="Tahoma" panose="020B0604030504040204" pitchFamily="34" charset="0"/>
                <a:ea typeface="Tahoma" panose="020B0604030504040204" pitchFamily="34" charset="0"/>
                <a:cs typeface="Tahoma" panose="020B0604030504040204" pitchFamily="34" charset="0"/>
              </a:rPr>
              <a:t>สูงที่สุด</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84087134"/>
              </p:ext>
            </p:extLst>
          </p:nvPr>
        </p:nvGraphicFramePr>
        <p:xfrm>
          <a:off x="539552" y="1833622"/>
          <a:ext cx="8350427" cy="746906"/>
        </p:xfrm>
        <a:graphic>
          <a:graphicData uri="http://schemas.openxmlformats.org/drawingml/2006/table">
            <a:tbl>
              <a:tblPr>
                <a:tableStyleId>{16D9F66E-5EB9-4882-86FB-DCBF35E3C3E4}</a:tableStyleId>
              </a:tblPr>
              <a:tblGrid>
                <a:gridCol w="695384"/>
                <a:gridCol w="3758176"/>
                <a:gridCol w="1182977"/>
                <a:gridCol w="1182977"/>
                <a:gridCol w="1530913"/>
              </a:tblGrid>
              <a:tr h="24915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สพม.</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493541">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19 เลย หนองบัวลำภู</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3.79533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3.68926</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0.10607</a:t>
                      </a:r>
                    </a:p>
                  </a:txBody>
                  <a:tcPr marL="9525" marR="9525" marT="9525" marB="0" anchor="ctr">
                    <a:noFill/>
                  </a:tcPr>
                </a:tc>
              </a:tr>
            </a:tbl>
          </a:graphicData>
        </a:graphic>
      </p:graphicFrame>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3995936" y="3356992"/>
            <a:ext cx="1656184" cy="223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0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183574" y="4077072"/>
            <a:ext cx="2513098" cy="20632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th-TH"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ค่าคะแนน </a:t>
            </a:r>
            <a:r>
              <a:rPr lang="en-US"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KRS+ARS </a:t>
            </a:r>
            <a:r>
              <a:rPr lang="th-TH"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ของ</a:t>
            </a:r>
            <a:r>
              <a:rPr lang="en-US" sz="2000" b="1" u="sng"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sz="2000" b="1" u="sng"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สพท</a:t>
            </a:r>
            <a:r>
              <a:rPr lang="th-TH" sz="2000" b="1" u="sng"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sz="32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(จังหวัดชายแดนใต้)</a:t>
            </a:r>
            <a:endParaRPr 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59</a:t>
            </a:fld>
            <a:endParaRPr lang="en-US" dirty="0"/>
          </a:p>
        </p:txBody>
      </p:sp>
      <p:graphicFrame>
        <p:nvGraphicFramePr>
          <p:cNvPr id="5" name="Table 4"/>
          <p:cNvGraphicFramePr>
            <a:graphicFrameLocks noGrp="1"/>
          </p:cNvGraphicFramePr>
          <p:nvPr>
            <p:extLst/>
          </p:nvPr>
        </p:nvGraphicFramePr>
        <p:xfrm>
          <a:off x="1043608" y="1392519"/>
          <a:ext cx="6872063" cy="4446165"/>
        </p:xfrm>
        <a:graphic>
          <a:graphicData uri="http://schemas.openxmlformats.org/drawingml/2006/table">
            <a:tbl>
              <a:tblPr>
                <a:tableStyleId>{2D5ABB26-0587-4C30-8999-92F81FD0307C}</a:tableStyleId>
              </a:tblPr>
              <a:tblGrid>
                <a:gridCol w="762595"/>
                <a:gridCol w="605557"/>
                <a:gridCol w="2877485"/>
                <a:gridCol w="1493897"/>
                <a:gridCol w="1132529"/>
              </a:tblGrid>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3.79493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16 สงขลา  สตูล</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3.79426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นราธิวาส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นราธิวาส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3.73207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3.71480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3.54794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3.53805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15 นราธิวาส ปัตตานี ยะลา</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3.53139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นราธิวาส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3.51268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ยะลา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3.50225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สตูล</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3.45487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ยะลา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3.45439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24000">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ยะลา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3.38792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1387054"/>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5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32152"/>
            <a:ext cx="7068015" cy="762000"/>
          </a:xfrm>
        </p:spPr>
        <p:txBody>
          <a:bodyPr>
            <a:normAutofit fontScale="90000"/>
          </a:bodyPr>
          <a:lstStyle/>
          <a:p>
            <a:r>
              <a:rPr lang="th-TH" b="1" dirty="0">
                <a:latin typeface="Cordia New" panose="020B0304020202020204" pitchFamily="34" charset="-34"/>
                <a:cs typeface="Cordia New" panose="020B0304020202020204" pitchFamily="34" charset="-34"/>
              </a:rPr>
              <a:t>ผลการดำเนินงานตัวชี้วัด</a:t>
            </a:r>
            <a:r>
              <a:rPr lang="th-TH" b="1" dirty="0" smtClean="0">
                <a:latin typeface="Cordia New" panose="020B0304020202020204" pitchFamily="34" charset="-34"/>
                <a:cs typeface="Cordia New" panose="020B0304020202020204" pitchFamily="34" charset="-34"/>
              </a:rPr>
              <a:t>ตามแผนปฏิบัติ</a:t>
            </a:r>
            <a:r>
              <a:rPr lang="th-TH" b="1" dirty="0">
                <a:latin typeface="Cordia New" panose="020B0304020202020204" pitchFamily="34" charset="-34"/>
                <a:cs typeface="Cordia New" panose="020B0304020202020204" pitchFamily="34" charset="-34"/>
              </a:rPr>
              <a:t>ราชการ</a:t>
            </a:r>
            <a:r>
              <a:rPr lang="en-US" b="1" dirty="0">
                <a:latin typeface="Cordia New" panose="020B0304020202020204" pitchFamily="34" charset="-34"/>
                <a:cs typeface="Cordia New" panose="020B0304020202020204" pitchFamily="34" charset="-34"/>
              </a:rPr>
              <a:t> </a:t>
            </a:r>
            <a:r>
              <a:rPr lang="en-US" b="1" dirty="0" smtClean="0">
                <a:latin typeface="Cordia New" panose="020B0304020202020204" pitchFamily="34" charset="-34"/>
                <a:cs typeface="Cordia New" panose="020B0304020202020204" pitchFamily="34" charset="-34"/>
              </a:rPr>
              <a:t>(ARS</a:t>
            </a:r>
            <a:r>
              <a:rPr lang="en-US" b="1" dirty="0">
                <a:latin typeface="Cordia New" panose="020B0304020202020204" pitchFamily="34" charset="-34"/>
                <a:cs typeface="Cordia New" panose="020B0304020202020204" pitchFamily="34" charset="-34"/>
              </a:rPr>
              <a:t>) </a:t>
            </a:r>
            <a:r>
              <a:rPr lang="th-TH" b="1" dirty="0" smtClean="0">
                <a:latin typeface="Cordia New" panose="020B0304020202020204" pitchFamily="34" charset="-34"/>
                <a:cs typeface="Cordia New" panose="020B0304020202020204" pitchFamily="34" charset="-34"/>
              </a:rPr>
              <a:t>ของ</a:t>
            </a:r>
            <a:br>
              <a:rPr lang="th-TH" b="1" dirty="0" smtClean="0">
                <a:latin typeface="Cordia New" panose="020B0304020202020204" pitchFamily="34" charset="-34"/>
                <a:cs typeface="Cordia New" panose="020B0304020202020204" pitchFamily="34" charset="-34"/>
              </a:rPr>
            </a:br>
            <a:r>
              <a:rPr lang="th-TH" b="1" dirty="0" smtClean="0">
                <a:latin typeface="Cordia New" panose="020B0304020202020204" pitchFamily="34" charset="-34"/>
                <a:cs typeface="Cordia New" panose="020B0304020202020204" pitchFamily="34" charset="-34"/>
              </a:rPr>
              <a:t>สำนักงาน</a:t>
            </a:r>
            <a:r>
              <a:rPr lang="th-TH" b="1" dirty="0">
                <a:latin typeface="Cordia New" panose="020B0304020202020204" pitchFamily="34" charset="-34"/>
                <a:cs typeface="Cordia New" panose="020B0304020202020204" pitchFamily="34" charset="-34"/>
              </a:rPr>
              <a:t>คณะกรรมการการศึกษาขั้นพื้นฐานที่ผ่านมา</a:t>
            </a:r>
            <a:endParaRPr lang="th-TH"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61802229"/>
              </p:ext>
            </p:extLst>
          </p:nvPr>
        </p:nvGraphicFramePr>
        <p:xfrm>
          <a:off x="179512" y="1124744"/>
          <a:ext cx="8784976" cy="4864893"/>
        </p:xfrm>
        <a:graphic>
          <a:graphicData uri="http://schemas.openxmlformats.org/drawingml/2006/table">
            <a:tbl>
              <a:tblPr>
                <a:tableStyleId>{5940675A-B579-460E-94D1-54222C63F5DA}</a:tableStyleId>
              </a:tblPr>
              <a:tblGrid>
                <a:gridCol w="815070"/>
                <a:gridCol w="1091736"/>
                <a:gridCol w="1246757"/>
                <a:gridCol w="1173419"/>
                <a:gridCol w="1100080"/>
                <a:gridCol w="1100080"/>
                <a:gridCol w="1026742"/>
                <a:gridCol w="1231092"/>
              </a:tblGrid>
              <a:tr h="711647">
                <a:tc>
                  <a:txBody>
                    <a:bodyPr/>
                    <a:lstStyle/>
                    <a:p>
                      <a:pPr algn="ctr" rtl="0" fontAlgn="b"/>
                      <a:r>
                        <a:rPr lang="th-TH" sz="2400" b="1" u="none" strike="noStrike" dirty="0">
                          <a:latin typeface="Cordia New" panose="020B0304020202020204" pitchFamily="34" charset="-34"/>
                          <a:cs typeface="Cordia New" panose="020B0304020202020204" pitchFamily="34" charset="-34"/>
                        </a:rPr>
                        <a:t>ปี พ.ศ.</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1</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2</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3</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4</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5</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6</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000" b="1" u="none" strike="noStrike" dirty="0">
                          <a:latin typeface="Cordia New" panose="020B0304020202020204" pitchFamily="34" charset="-34"/>
                          <a:cs typeface="Cordia New" panose="020B0304020202020204" pitchFamily="34" charset="-34"/>
                        </a:rPr>
                        <a:t>ค่าเฉลี่ยรายปี</a:t>
                      </a:r>
                      <a:endParaRPr lang="th-TH" sz="20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r>
              <a:tr h="666171">
                <a:tc>
                  <a:txBody>
                    <a:bodyPr/>
                    <a:lstStyle/>
                    <a:p>
                      <a:pPr algn="ctr" rtl="0" fontAlgn="b"/>
                      <a:r>
                        <a:rPr lang="en-US" sz="2400" b="1" u="none" strike="noStrike" dirty="0">
                          <a:solidFill>
                            <a:schemeClr val="tx1"/>
                          </a:solidFill>
                          <a:latin typeface="Cordia New" panose="020B0304020202020204" pitchFamily="34" charset="-34"/>
                          <a:cs typeface="Cordia New" panose="020B0304020202020204" pitchFamily="34" charset="-34"/>
                        </a:rPr>
                        <a:t>2553</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3.59288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4.88769</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3.59838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4.63216</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3.78055</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4.57658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b="1" u="none" strike="noStrike" dirty="0">
                          <a:solidFill>
                            <a:schemeClr val="tx1"/>
                          </a:solidFill>
                          <a:latin typeface="Cordia New" panose="020B0304020202020204" pitchFamily="34" charset="-34"/>
                          <a:cs typeface="Cordia New" panose="020B0304020202020204" pitchFamily="34" charset="-34"/>
                        </a:rPr>
                        <a:t>4.09683</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en-US" sz="2400" b="1" u="none" strike="noStrike" dirty="0">
                          <a:solidFill>
                            <a:schemeClr val="tx1"/>
                          </a:solidFill>
                          <a:latin typeface="Cordia New" panose="020B0304020202020204" pitchFamily="34" charset="-34"/>
                          <a:cs typeface="Cordia New" panose="020B0304020202020204" pitchFamily="34" charset="-34"/>
                        </a:rPr>
                        <a:t>2554</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2.5896</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4.76499</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3.78535</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a:solidFill>
                            <a:schemeClr val="tx1"/>
                          </a:solidFill>
                          <a:latin typeface="Cordia New" panose="020B0304020202020204" pitchFamily="34" charset="-34"/>
                          <a:cs typeface="Cordia New" panose="020B0304020202020204" pitchFamily="34" charset="-34"/>
                        </a:rPr>
                        <a:t>4.53488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a:solidFill>
                            <a:schemeClr val="tx1"/>
                          </a:solidFill>
                          <a:latin typeface="Cordia New" panose="020B0304020202020204" pitchFamily="34" charset="-34"/>
                          <a:cs typeface="Cordia New" panose="020B0304020202020204" pitchFamily="34" charset="-34"/>
                        </a:rPr>
                        <a:t>4.08822</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a:solidFill>
                            <a:schemeClr val="tx1"/>
                          </a:solidFill>
                          <a:latin typeface="Cordia New" panose="020B0304020202020204" pitchFamily="34" charset="-34"/>
                          <a:cs typeface="Cordia New" panose="020B0304020202020204" pitchFamily="34" charset="-34"/>
                        </a:rPr>
                        <a:t>4.11635</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b="1" u="none" strike="noStrike" dirty="0">
                          <a:solidFill>
                            <a:schemeClr val="tx1"/>
                          </a:solidFill>
                          <a:latin typeface="Cordia New" panose="020B0304020202020204" pitchFamily="34" charset="-34"/>
                          <a:cs typeface="Cordia New" panose="020B0304020202020204" pitchFamily="34" charset="-34"/>
                        </a:rPr>
                        <a:t>3.95482</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en-US" sz="2400" b="1" u="none" strike="noStrike" dirty="0" smtClean="0">
                          <a:solidFill>
                            <a:schemeClr val="tx1"/>
                          </a:solidFill>
                          <a:latin typeface="Cordia New" panose="020B0304020202020204" pitchFamily="34" charset="-34"/>
                          <a:cs typeface="Cordia New" panose="020B0304020202020204" pitchFamily="34" charset="-34"/>
                        </a:rPr>
                        <a:t>2555</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4.64990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5.00000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2.87880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4.83910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5.00000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3.23880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b="1" u="none" strike="noStrike" dirty="0" smtClean="0">
                          <a:solidFill>
                            <a:schemeClr val="tx1"/>
                          </a:solidFill>
                          <a:latin typeface="Cordia New" panose="020B0304020202020204" pitchFamily="34" charset="-34"/>
                          <a:cs typeface="Cordia New" panose="020B0304020202020204" pitchFamily="34" charset="-34"/>
                        </a:rPr>
                        <a:t>3.61380</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en-US" sz="2400" b="1" u="none" strike="noStrike" dirty="0" smtClean="0">
                          <a:solidFill>
                            <a:schemeClr val="tx1"/>
                          </a:solidFill>
                          <a:latin typeface="Cordia New" panose="020B0304020202020204" pitchFamily="34" charset="-34"/>
                          <a:cs typeface="Cordia New" panose="020B0304020202020204" pitchFamily="34" charset="-34"/>
                        </a:rPr>
                        <a:t>2556</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3.96790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4.80000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3.03800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4.97680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5.00000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4.03260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b="1" u="none" strike="noStrike" dirty="0" smtClean="0">
                          <a:solidFill>
                            <a:schemeClr val="tx1"/>
                          </a:solidFill>
                          <a:latin typeface="Cordia New" panose="020B0304020202020204" pitchFamily="34" charset="-34"/>
                          <a:cs typeface="Cordia New" panose="020B0304020202020204" pitchFamily="34" charset="-34"/>
                        </a:rPr>
                        <a:t>4.20060</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th-TH" sz="2400" b="1" u="none" strike="noStrike" dirty="0" smtClean="0">
                          <a:solidFill>
                            <a:schemeClr val="tx1"/>
                          </a:solidFill>
                          <a:latin typeface="Cordia New" panose="020B0304020202020204" pitchFamily="34" charset="-34"/>
                          <a:cs typeface="Cordia New" panose="020B0304020202020204" pitchFamily="34" charset="-34"/>
                        </a:rPr>
                        <a:t>2557</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u="none" strike="noStrike" dirty="0" smtClean="0">
                          <a:solidFill>
                            <a:schemeClr val="tx1"/>
                          </a:solidFill>
                          <a:latin typeface="Cordia New" panose="020B0304020202020204" pitchFamily="34" charset="-34"/>
                          <a:cs typeface="Cordia New" panose="020B0304020202020204" pitchFamily="34" charset="-34"/>
                        </a:rPr>
                        <a:t>4.2809</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th-TH" sz="2400" u="none" strike="noStrike" dirty="0" smtClean="0">
                          <a:solidFill>
                            <a:schemeClr val="tx1"/>
                          </a:solidFill>
                          <a:latin typeface="Cordia New" panose="020B0304020202020204" pitchFamily="34" charset="-34"/>
                          <a:cs typeface="Cordia New" panose="020B0304020202020204" pitchFamily="34" charset="-34"/>
                        </a:rPr>
                        <a:t>3.5315</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th-TH" sz="2400" u="none" strike="noStrike" dirty="0" smtClean="0">
                          <a:solidFill>
                            <a:schemeClr val="tx1"/>
                          </a:solidFill>
                          <a:latin typeface="Cordia New" panose="020B0304020202020204" pitchFamily="34" charset="-34"/>
                          <a:cs typeface="Cordia New" panose="020B0304020202020204" pitchFamily="34" charset="-34"/>
                        </a:rPr>
                        <a:t>3.9829</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u="none" strike="noStrike" dirty="0" smtClean="0">
                          <a:solidFill>
                            <a:schemeClr val="tx1"/>
                          </a:solidFill>
                          <a:latin typeface="Cordia New" panose="020B0304020202020204" pitchFamily="34" charset="-34"/>
                          <a:cs typeface="Cordia New" panose="020B0304020202020204" pitchFamily="34" charset="-34"/>
                        </a:rPr>
                        <a:t>4.1165</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u="none" strike="noStrike" dirty="0" smtClean="0">
                          <a:solidFill>
                            <a:schemeClr val="tx1"/>
                          </a:solidFill>
                          <a:latin typeface="Cordia New" panose="020B0304020202020204" pitchFamily="34" charset="-34"/>
                          <a:cs typeface="Cordia New" panose="020B0304020202020204" pitchFamily="34" charset="-34"/>
                        </a:rPr>
                        <a:t>4.9979</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u="none" strike="noStrike" dirty="0" smtClean="0">
                          <a:solidFill>
                            <a:schemeClr val="tx1"/>
                          </a:solidFill>
                          <a:latin typeface="Cordia New" panose="020B0304020202020204" pitchFamily="34" charset="-34"/>
                          <a:cs typeface="Cordia New" panose="020B0304020202020204" pitchFamily="34" charset="-34"/>
                        </a:rPr>
                        <a:t>4.0964</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b="1" u="none" strike="noStrike" dirty="0" smtClean="0">
                          <a:solidFill>
                            <a:schemeClr val="tx1"/>
                          </a:solidFill>
                          <a:latin typeface="Cordia New" panose="020B0304020202020204" pitchFamily="34" charset="-34"/>
                          <a:cs typeface="Cordia New" panose="020B0304020202020204" pitchFamily="34" charset="-34"/>
                        </a:rPr>
                        <a:t>4.2392</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th-TH" sz="2800" b="1" i="0" u="none" strike="noStrike" dirty="0" smtClean="0">
                          <a:solidFill>
                            <a:srgbClr val="FF0000"/>
                          </a:solidFill>
                          <a:latin typeface="Cordia New" panose="020B0304020202020204" pitchFamily="34" charset="-34"/>
                          <a:cs typeface="Cordia New" panose="020B0304020202020204" pitchFamily="34" charset="-34"/>
                        </a:rPr>
                        <a:t>2558</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800" b="1" i="0" u="none" strike="noStrike" dirty="0" smtClean="0">
                          <a:solidFill>
                            <a:srgbClr val="FF0000"/>
                          </a:solidFill>
                          <a:latin typeface="Cordia New" panose="020B0304020202020204" pitchFamily="34" charset="-34"/>
                          <a:cs typeface="Cordia New" panose="020B0304020202020204" pitchFamily="34" charset="-34"/>
                        </a:rPr>
                        <a:t>3.6113</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800" b="1" i="0" u="none" strike="noStrike" dirty="0" smtClean="0">
                          <a:solidFill>
                            <a:srgbClr val="FF0000"/>
                          </a:solidFill>
                          <a:latin typeface="Cordia New" panose="020B0304020202020204" pitchFamily="34" charset="-34"/>
                          <a:cs typeface="Cordia New" panose="020B0304020202020204" pitchFamily="34" charset="-34"/>
                        </a:rPr>
                        <a:t>4.2989</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i="0" u="none" strike="noStrike" dirty="0" smtClean="0">
                          <a:solidFill>
                            <a:srgbClr val="FF0000"/>
                          </a:solidFill>
                          <a:latin typeface="Cordia New" panose="020B0304020202020204" pitchFamily="34" charset="-34"/>
                          <a:cs typeface="Cordia New" panose="020B0304020202020204" pitchFamily="34" charset="-34"/>
                        </a:rPr>
                        <a:t>4.4309</a:t>
                      </a:r>
                    </a:p>
                  </a:txBody>
                  <a:tcPr marL="9126" marR="9126" marT="9126" marB="0" anchor="ctr"/>
                </a:tc>
                <a:tc>
                  <a:txBody>
                    <a:bodyPr/>
                    <a:lstStyle/>
                    <a:p>
                      <a:pPr algn="ctr" fontAlgn="b"/>
                      <a:r>
                        <a:rPr lang="en-US" sz="2800" b="1" i="0" u="none" strike="noStrike" dirty="0" smtClean="0">
                          <a:solidFill>
                            <a:srgbClr val="FF0000"/>
                          </a:solidFill>
                          <a:latin typeface="Cordia New" panose="020B0304020202020204" pitchFamily="34" charset="-34"/>
                          <a:cs typeface="Cordia New" panose="020B0304020202020204" pitchFamily="34" charset="-34"/>
                        </a:rPr>
                        <a:t>4.7951</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800" b="1" i="0" u="none" strike="noStrike" dirty="0" smtClean="0">
                          <a:solidFill>
                            <a:srgbClr val="FF0000"/>
                          </a:solidFill>
                          <a:latin typeface="Cordia New" panose="020B0304020202020204" pitchFamily="34" charset="-34"/>
                          <a:cs typeface="Cordia New" panose="020B0304020202020204" pitchFamily="34" charset="-34"/>
                        </a:rPr>
                        <a:t>-</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800" b="1" i="0" u="none" strike="noStrike" dirty="0" smtClean="0">
                          <a:solidFill>
                            <a:srgbClr val="FF0000"/>
                          </a:solidFill>
                          <a:latin typeface="Cordia New" panose="020B0304020202020204" pitchFamily="34" charset="-34"/>
                          <a:cs typeface="Cordia New" panose="020B0304020202020204" pitchFamily="34" charset="-34"/>
                        </a:rPr>
                        <a:t>-</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800" b="1" i="0" u="none" strike="noStrike" dirty="0" smtClean="0">
                          <a:solidFill>
                            <a:srgbClr val="FF0000"/>
                          </a:solidFill>
                          <a:latin typeface="Cordia New" panose="020B0304020202020204" pitchFamily="34" charset="-34"/>
                          <a:cs typeface="Cordia New" panose="020B0304020202020204" pitchFamily="34" charset="-34"/>
                        </a:rPr>
                        <a:t>4.3461</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r>
            </a:tbl>
          </a:graphicData>
        </a:graphic>
      </p:graphicFrame>
      <p:sp>
        <p:nvSpPr>
          <p:cNvPr id="8" name="TextBox 7"/>
          <p:cNvSpPr txBox="1"/>
          <p:nvPr/>
        </p:nvSpPr>
        <p:spPr>
          <a:xfrm>
            <a:off x="7534264" y="0"/>
            <a:ext cx="1601721" cy="923330"/>
          </a:xfrm>
          <a:prstGeom prst="rect">
            <a:avLst/>
          </a:prstGeom>
          <a:noFill/>
        </p:spPr>
        <p:txBody>
          <a:bodyPr wrap="none" rtlCol="0">
            <a:spAutoFit/>
          </a:bodyPr>
          <a:lstStyle/>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92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60</a:t>
            </a:fld>
            <a:endParaRPr lang="en-US" dirty="0"/>
          </a:p>
        </p:txBody>
      </p:sp>
      <p:sp>
        <p:nvSpPr>
          <p:cNvPr id="5" name="Title 4"/>
          <p:cNvSpPr>
            <a:spLocks noGrp="1"/>
          </p:cNvSpPr>
          <p:nvPr>
            <p:ph type="title" idx="4294967295"/>
          </p:nvPr>
        </p:nvSpPr>
        <p:spPr>
          <a:xfrm>
            <a:off x="107504" y="344610"/>
            <a:ext cx="8402637" cy="685800"/>
          </a:xfrm>
        </p:spPr>
        <p:txBody>
          <a:bodyPr>
            <a:normAutofit fontScale="90000"/>
          </a:bodyPr>
          <a:lstStyle/>
          <a:p>
            <a:pPr algn="ctr"/>
            <a:r>
              <a:rPr lang="en-US" b="1" dirty="0" smtClean="0"/>
              <a:t>Line Group</a:t>
            </a:r>
            <a:endParaRPr lang="th-TH" b="1" dirty="0"/>
          </a:p>
        </p:txBody>
      </p:sp>
      <p:pic>
        <p:nvPicPr>
          <p:cNvPr id="7" name="Picture 6" descr="http://www.ktb.co.th/ktb/imgUpload/generalcontent/LINE_icon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28456" y="116632"/>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0320" y="1512932"/>
            <a:ext cx="3459932" cy="3459932"/>
          </a:xfrm>
          <a:prstGeom prst="rect">
            <a:avLst/>
          </a:prstGeom>
        </p:spPr>
      </p:pic>
      <p:sp>
        <p:nvSpPr>
          <p:cNvPr id="9" name="TextBox 8"/>
          <p:cNvSpPr txBox="1"/>
          <p:nvPr/>
        </p:nvSpPr>
        <p:spPr>
          <a:xfrm>
            <a:off x="1361198" y="4647344"/>
            <a:ext cx="2698175" cy="707886"/>
          </a:xfrm>
          <a:prstGeom prst="rect">
            <a:avLst/>
          </a:prstGeom>
          <a:noFill/>
        </p:spPr>
        <p:txBody>
          <a:bodyPr wrap="none" rtlCol="0">
            <a:spAutoFit/>
          </a:bodyPr>
          <a:lstStyle/>
          <a:p>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KRS 2559</a:t>
            </a:r>
            <a:endParaRPr lang="th-TH"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21130" y="1508724"/>
            <a:ext cx="3464140" cy="3464140"/>
          </a:xfrm>
          <a:prstGeom prst="rect">
            <a:avLst/>
          </a:prstGeom>
        </p:spPr>
      </p:pic>
      <p:sp>
        <p:nvSpPr>
          <p:cNvPr id="11" name="TextBox 10"/>
          <p:cNvSpPr txBox="1"/>
          <p:nvPr/>
        </p:nvSpPr>
        <p:spPr>
          <a:xfrm>
            <a:off x="5207318" y="4618921"/>
            <a:ext cx="2691763" cy="707886"/>
          </a:xfrm>
          <a:prstGeom prst="rect">
            <a:avLst/>
          </a:prstGeom>
          <a:noFill/>
        </p:spPr>
        <p:txBody>
          <a:bodyPr wrap="none" rtlCol="0">
            <a:spAutoFit/>
          </a:bodyPr>
          <a:lstStyle/>
          <a:p>
            <a:r>
              <a:rPr lang="en-US" sz="4000" b="1" dirty="0">
                <a:solidFill>
                  <a:srgbClr val="7030A0"/>
                </a:solidFill>
                <a:latin typeface="Tahoma" panose="020B0604030504040204" pitchFamily="34" charset="0"/>
                <a:ea typeface="Tahoma" panose="020B0604030504040204" pitchFamily="34" charset="0"/>
                <a:cs typeface="Tahoma" panose="020B0604030504040204" pitchFamily="34" charset="0"/>
              </a:rPr>
              <a:t>A</a:t>
            </a:r>
            <a:r>
              <a:rPr lang="en-US" sz="4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RS 2559</a:t>
            </a:r>
            <a:endParaRPr lang="th-TH" sz="4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http://www.ktb.co.th/ktb/imgUpload/generalcontent/LINE_icon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79712" y="125138"/>
            <a:ext cx="1124744"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374717" y="292617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8000" dirty="0" smtClean="0"/>
              <a:t/>
            </a:r>
            <a:br>
              <a:rPr lang="en-US" sz="8000" dirty="0" smtClean="0"/>
            </a:br>
            <a:r>
              <a:rPr lang="en-US" sz="8000" b="1" dirty="0" smtClean="0">
                <a:solidFill>
                  <a:schemeClr val="bg1"/>
                </a:solidFill>
                <a:latin typeface="Arial" pitchFamily="34" charset="0"/>
                <a:cs typeface="Arial" pitchFamily="34" charset="0"/>
              </a:rPr>
              <a:t>THANK YOU</a:t>
            </a:r>
            <a:endParaRPr lang="en-US" sz="8000" b="1"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3820FCD-5F4C-4989-BE05-0A8208BCBC21}" type="slidenum">
              <a:rPr lang="en-US" smtClean="0"/>
              <a:pPr/>
              <a:t>61</a:t>
            </a:fld>
            <a:endParaRPr lang="en-US" dirty="0"/>
          </a:p>
        </p:txBody>
      </p:sp>
      <p:sp>
        <p:nvSpPr>
          <p:cNvPr id="3" name="TextBox 2"/>
          <p:cNvSpPr txBox="1"/>
          <p:nvPr/>
        </p:nvSpPr>
        <p:spPr>
          <a:xfrm>
            <a:off x="3753455" y="244871"/>
            <a:ext cx="3238387" cy="2246769"/>
          </a:xfrm>
          <a:prstGeom prst="rect">
            <a:avLst/>
          </a:prstGeom>
          <a:noFill/>
        </p:spPr>
        <p:txBody>
          <a:bodyPr wrap="none" rtlCol="0">
            <a:spAutoFit/>
          </a:bodyPr>
          <a:lstStyle/>
          <a:p>
            <a:r>
              <a:rPr lang="th-TH" sz="2000" dirty="0" smtClean="0">
                <a:latin typeface="Angsana New" panose="02020603050405020304" pitchFamily="18" charset="-34"/>
                <a:cs typeface="Angsana New" panose="02020603050405020304" pitchFamily="18" charset="-34"/>
              </a:rPr>
              <a:t>กลุ่มพัฒนาระบบบริหาร </a:t>
            </a:r>
          </a:p>
          <a:p>
            <a:r>
              <a:rPr lang="th-TH" sz="2000" dirty="0" smtClean="0">
                <a:latin typeface="Angsana New" panose="02020603050405020304" pitchFamily="18" charset="-34"/>
                <a:cs typeface="Angsana New" panose="02020603050405020304" pitchFamily="18" charset="-34"/>
              </a:rPr>
              <a:t>สำนักงานคณะกรรมการการศึกษาขั้นพื้นฐาน</a:t>
            </a:r>
          </a:p>
          <a:p>
            <a:r>
              <a:rPr lang="th-TH" sz="2000" dirty="0" smtClean="0">
                <a:latin typeface="Angsana New" panose="02020603050405020304" pitchFamily="18" charset="-34"/>
                <a:cs typeface="Angsana New" panose="02020603050405020304" pitchFamily="18" charset="-34"/>
              </a:rPr>
              <a:t>โทร </a:t>
            </a:r>
            <a:r>
              <a:rPr lang="en-US" sz="2000" dirty="0" smtClean="0">
                <a:latin typeface="Angsana New" panose="02020603050405020304" pitchFamily="18" charset="-34"/>
                <a:cs typeface="Angsana New" panose="02020603050405020304" pitchFamily="18" charset="-34"/>
              </a:rPr>
              <a:t>02-288-5875</a:t>
            </a:r>
            <a:endParaRPr lang="en-US" sz="2000" dirty="0">
              <a:latin typeface="Angsana New" panose="02020603050405020304" pitchFamily="18" charset="-34"/>
              <a:cs typeface="Angsana New" panose="02020603050405020304" pitchFamily="18" charset="-34"/>
            </a:endParaRPr>
          </a:p>
          <a:p>
            <a:r>
              <a:rPr lang="th-TH" sz="2000" dirty="0" smtClean="0">
                <a:latin typeface="Angsana New" panose="02020603050405020304" pitchFamily="18" charset="-34"/>
                <a:cs typeface="Angsana New" panose="02020603050405020304" pitchFamily="18" charset="-34"/>
              </a:rPr>
              <a:t>โทรสาร </a:t>
            </a:r>
            <a:r>
              <a:rPr lang="en-US" sz="2000" dirty="0" smtClean="0">
                <a:latin typeface="Angsana New" panose="02020603050405020304" pitchFamily="18" charset="-34"/>
                <a:cs typeface="Angsana New" panose="02020603050405020304" pitchFamily="18" charset="-34"/>
              </a:rPr>
              <a:t>02-280-5499</a:t>
            </a:r>
            <a:endParaRPr lang="en-US" sz="2000" dirty="0">
              <a:latin typeface="Angsana New" panose="02020603050405020304" pitchFamily="18" charset="-34"/>
              <a:cs typeface="Angsana New" panose="02020603050405020304" pitchFamily="18" charset="-34"/>
            </a:endParaRPr>
          </a:p>
          <a:p>
            <a:r>
              <a:rPr lang="en-US" sz="2000" dirty="0" smtClean="0">
                <a:latin typeface="Angsana New" panose="02020603050405020304" pitchFamily="18" charset="-34"/>
                <a:cs typeface="Angsana New" panose="02020603050405020304" pitchFamily="18" charset="-34"/>
              </a:rPr>
              <a:t>http://www.psdg-obec.go.th</a:t>
            </a:r>
          </a:p>
          <a:p>
            <a:r>
              <a:rPr lang="en-US" sz="2000" dirty="0" smtClean="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PSDG OBEC</a:t>
            </a:r>
            <a:endParaRPr lang="en-US" sz="2000" dirty="0" smtClean="0">
              <a:latin typeface="Angsana New" panose="02020603050405020304" pitchFamily="18" charset="-34"/>
              <a:cs typeface="Angsana New" panose="02020603050405020304" pitchFamily="18" charset="-34"/>
            </a:endParaRPr>
          </a:p>
          <a:p>
            <a:endParaRPr lang="en-US" sz="2000" dirty="0" smtClean="0">
              <a:latin typeface="Angsana New" panose="02020603050405020304" pitchFamily="18" charset="-34"/>
              <a:cs typeface="Angsana New" panose="02020603050405020304" pitchFamily="18" charset="-34"/>
            </a:endParaRPr>
          </a:p>
        </p:txBody>
      </p:sp>
      <p:pic>
        <p:nvPicPr>
          <p:cNvPr id="6148" name="Picture 4" descr="https://roughguidetoalonelyplanet.files.wordpress.com/2015/09/facebook3.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62806" y="1830385"/>
            <a:ext cx="257700" cy="257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7</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902252531"/>
              </p:ext>
            </p:extLst>
          </p:nvPr>
        </p:nvGraphicFramePr>
        <p:xfrm>
          <a:off x="254695" y="1538805"/>
          <a:ext cx="8565777" cy="51014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534264" y="0"/>
            <a:ext cx="1601721" cy="923330"/>
          </a:xfrm>
          <a:prstGeom prst="rect">
            <a:avLst/>
          </a:prstGeom>
          <a:noFill/>
        </p:spPr>
        <p:txBody>
          <a:bodyPr wrap="none" rtlCol="0">
            <a:spAutoFit/>
          </a:bodyPr>
          <a:lstStyle/>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4"/>
          <p:cNvSpPr txBox="1">
            <a:spLocks/>
          </p:cNvSpPr>
          <p:nvPr/>
        </p:nvSpPr>
        <p:spPr>
          <a:xfrm>
            <a:off x="0" y="31502"/>
            <a:ext cx="7463551" cy="83820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r>
              <a:rPr lang="th-TH" b="1" dirty="0" smtClean="0">
                <a:latin typeface="Tahoma" panose="020B0604030504040204" pitchFamily="34" charset="0"/>
                <a:ea typeface="Tahoma" panose="020B0604030504040204" pitchFamily="34" charset="0"/>
                <a:cs typeface="Tahoma" panose="020B0604030504040204" pitchFamily="34" charset="0"/>
              </a:rPr>
              <a:t>แผนภูมิ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th-TH" b="1" dirty="0" smtClean="0">
                <a:latin typeface="Tahoma" panose="020B0604030504040204" pitchFamily="34" charset="0"/>
                <a:ea typeface="Tahoma" panose="020B0604030504040204" pitchFamily="34" charset="0"/>
                <a:cs typeface="Tahoma" panose="020B0604030504040204" pitchFamily="34" charset="0"/>
              </a:rPr>
              <a:t>ผลการดำเนินงานตัวชี้วัด</a:t>
            </a:r>
            <a:r>
              <a:rPr lang="th-TH" dirty="0" smtClean="0">
                <a:latin typeface="Tahoma" panose="020B0604030504040204" pitchFamily="34" charset="0"/>
                <a:ea typeface="Tahoma" panose="020B0604030504040204" pitchFamily="34" charset="0"/>
                <a:cs typeface="Tahoma" panose="020B0604030504040204" pitchFamily="34" charset="0"/>
              </a:rPr>
              <a:t/>
            </a:r>
            <a:br>
              <a:rPr lang="th-TH" dirty="0" smtClean="0">
                <a:latin typeface="Tahoma" panose="020B0604030504040204" pitchFamily="34" charset="0"/>
                <a:ea typeface="Tahoma" panose="020B0604030504040204" pitchFamily="34" charset="0"/>
                <a:cs typeface="Tahoma" panose="020B0604030504040204" pitchFamily="34" charset="0"/>
              </a:rPr>
            </a:br>
            <a:r>
              <a:rPr lang="th-TH" sz="2000" dirty="0" smtClean="0">
                <a:latin typeface="Tahoma" panose="020B0604030504040204" pitchFamily="34" charset="0"/>
                <a:ea typeface="Tahoma" panose="020B0604030504040204" pitchFamily="34" charset="0"/>
                <a:cs typeface="Tahoma" panose="020B0604030504040204" pitchFamily="34" charset="0"/>
              </a:rPr>
              <a:t>ตามแผนปฏิบัติราชการ</a:t>
            </a:r>
            <a:r>
              <a:rPr lang="en-US" sz="2000" dirty="0" smtClean="0">
                <a:latin typeface="Tahoma" panose="020B0604030504040204" pitchFamily="34" charset="0"/>
                <a:ea typeface="Tahoma" panose="020B0604030504040204" pitchFamily="34" charset="0"/>
                <a:cs typeface="Tahoma" panose="020B0604030504040204" pitchFamily="34" charset="0"/>
              </a:rPr>
              <a:t> (ARS)</a:t>
            </a:r>
            <a:r>
              <a:rPr lang="th-TH" sz="2000" dirty="0" smtClean="0">
                <a:latin typeface="Tahoma" panose="020B0604030504040204" pitchFamily="34" charset="0"/>
                <a:ea typeface="Tahoma" panose="020B0604030504040204" pitchFamily="34" charset="0"/>
                <a:cs typeface="Tahoma" panose="020B0604030504040204" pitchFamily="34" charset="0"/>
              </a:rPr>
              <a:t> ของ </a:t>
            </a:r>
            <a:r>
              <a:rPr lang="th-TH" sz="2000" dirty="0" err="1" smtClean="0">
                <a:latin typeface="Tahoma" panose="020B0604030504040204" pitchFamily="34" charset="0"/>
                <a:ea typeface="Tahoma" panose="020B0604030504040204" pitchFamily="34" charset="0"/>
                <a:cs typeface="Tahoma" panose="020B0604030504040204" pitchFamily="34" charset="0"/>
              </a:rPr>
              <a:t>สพฐ</a:t>
            </a:r>
            <a:r>
              <a:rPr lang="th-TH" sz="2000" dirty="0" smtClean="0">
                <a:latin typeface="Tahoma" panose="020B0604030504040204" pitchFamily="34" charset="0"/>
                <a:ea typeface="Tahoma" panose="020B0604030504040204" pitchFamily="34" charset="0"/>
                <a:cs typeface="Tahoma" panose="020B0604030504040204" pitchFamily="34" charset="0"/>
              </a:rPr>
              <a:t>.</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52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h-TH" sz="4400" dirty="0">
                <a:latin typeface="Tahoma" panose="020B0604030504040204" pitchFamily="34" charset="0"/>
                <a:ea typeface="Tahoma" panose="020B0604030504040204" pitchFamily="34" charset="0"/>
                <a:cs typeface="Tahoma" panose="020B0604030504040204" pitchFamily="34" charset="0"/>
              </a:rPr>
              <a:t>กรอบการประเมินผล</a:t>
            </a:r>
            <a:r>
              <a:rPr lang="th-TH" sz="2800" dirty="0">
                <a:latin typeface="Tahoma" panose="020B0604030504040204" pitchFamily="34" charset="0"/>
                <a:ea typeface="Tahoma" panose="020B0604030504040204" pitchFamily="34" charset="0"/>
                <a:cs typeface="Tahoma" panose="020B0604030504040204" pitchFamily="34" charset="0"/>
              </a:rPr>
              <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ตามคำรับรองการปฏิบัติราชการ </a:t>
            </a:r>
            <a:br>
              <a:rPr lang="th-TH" sz="2800" dirty="0">
                <a:latin typeface="Tahoma" panose="020B0604030504040204" pitchFamily="34" charset="0"/>
                <a:ea typeface="Tahoma" panose="020B0604030504040204" pitchFamily="34" charset="0"/>
                <a:cs typeface="Tahoma" panose="020B0604030504040204" pitchFamily="34" charset="0"/>
              </a:rPr>
            </a:br>
            <a:r>
              <a:rPr lang="th-TH" sz="1800" dirty="0">
                <a:latin typeface="Tahoma" panose="020B0604030504040204" pitchFamily="34" charset="0"/>
                <a:ea typeface="Tahoma" panose="020B0604030504040204" pitchFamily="34" charset="0"/>
                <a:cs typeface="Tahoma" panose="020B0604030504040204" pitchFamily="34" charset="0"/>
              </a:rPr>
              <a:t>ประจำปีงบประมาณ พ.ศ. 2558</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p:cNvSpPr>
            <a:spLocks noGrp="1"/>
          </p:cNvSpPr>
          <p:nvPr>
            <p:ph type="body" idx="1"/>
          </p:nvPr>
        </p:nvSpPr>
        <p:spPr/>
        <p:txBody>
          <a:bodyPr/>
          <a:lstStyle/>
          <a:p>
            <a:endParaRPr lang="th-TH"/>
          </a:p>
        </p:txBody>
      </p:sp>
      <p:sp>
        <p:nvSpPr>
          <p:cNvPr id="5" name="Slide Number Placeholder 4"/>
          <p:cNvSpPr>
            <a:spLocks noGrp="1"/>
          </p:cNvSpPr>
          <p:nvPr>
            <p:ph type="sldNum" sz="quarter" idx="12"/>
          </p:nvPr>
        </p:nvSpPr>
        <p:spPr/>
        <p:txBody>
          <a:bodyPr/>
          <a:lstStyle/>
          <a:p>
            <a:fld id="{240D5ECE-8B49-45CD-BE81-EF81920D1969}" type="slidenum">
              <a:rPr lang="en-US" smtClean="0"/>
              <a:pPr/>
              <a:t>8</a:t>
            </a:fld>
            <a:endParaRPr lang="en-US" dirty="0"/>
          </a:p>
        </p:txBody>
      </p:sp>
      <p:sp>
        <p:nvSpPr>
          <p:cNvPr id="8" name="TextBox 7"/>
          <p:cNvSpPr txBox="1"/>
          <p:nvPr/>
        </p:nvSpPr>
        <p:spPr>
          <a:xfrm>
            <a:off x="1331640" y="2132856"/>
            <a:ext cx="931665" cy="1862048"/>
          </a:xfrm>
          <a:prstGeom prst="rect">
            <a:avLst/>
          </a:prstGeom>
          <a:noFill/>
        </p:spPr>
        <p:txBody>
          <a:bodyPr wrap="none" rtlCol="0">
            <a:spAutoFit/>
          </a:bodyPr>
          <a:lstStyle/>
          <a:p>
            <a:r>
              <a:rPr lang="en-US" sz="11500" dirty="0">
                <a:solidFill>
                  <a:schemeClr val="bg1"/>
                </a:solidFill>
              </a:rPr>
              <a:t>2</a:t>
            </a:r>
            <a:endParaRPr lang="th-TH" sz="11500" dirty="0">
              <a:solidFill>
                <a:schemeClr val="bg1"/>
              </a:solidFill>
            </a:endParaRPr>
          </a:p>
        </p:txBody>
      </p:sp>
    </p:spTree>
    <p:extLst>
      <p:ext uri="{BB962C8B-B14F-4D97-AF65-F5344CB8AC3E}">
        <p14:creationId xmlns:p14="http://schemas.microsoft.com/office/powerpoint/2010/main" val="53574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th-TH" sz="4000" b="1" dirty="0">
                <a:solidFill>
                  <a:srgbClr val="FF0000"/>
                </a:solidFill>
                <a:latin typeface="Tahoma" panose="020B0604030504040204" pitchFamily="34" charset="0"/>
                <a:ea typeface="Tahoma" panose="020B0604030504040204" pitchFamily="34" charset="0"/>
                <a:cs typeface="Tahoma" panose="020B0604030504040204" pitchFamily="34" charset="0"/>
              </a:rPr>
              <a:t>กรอบการประเมินผลการปฏิบัติราชการ </a:t>
            </a:r>
            <a:r>
              <a:rPr lang="th-TH"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th-TH"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th-TH" sz="3200" dirty="0">
                <a:solidFill>
                  <a:srgbClr val="FF0000"/>
                </a:solidFill>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255</a:t>
            </a:r>
            <a:r>
              <a:rPr lang="en-US"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9</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750118"/>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7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IntroducingPowerPoint2010</Template>
  <TotalTime>0</TotalTime>
  <Words>4014</Words>
  <Application>Microsoft Office PowerPoint</Application>
  <PresentationFormat>On-screen Show (4:3)</PresentationFormat>
  <Paragraphs>1686</Paragraphs>
  <Slides>61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Angsana New</vt:lpstr>
      <vt:lpstr>Arial</vt:lpstr>
      <vt:lpstr>Calibri</vt:lpstr>
      <vt:lpstr>Cordia New</vt:lpstr>
      <vt:lpstr>Georgia</vt:lpstr>
      <vt:lpstr>Tahoma</vt:lpstr>
      <vt:lpstr>TH SarabunPSK</vt:lpstr>
      <vt:lpstr>IntroducingPowerPoint2010</vt:lpstr>
      <vt:lpstr>การประชุมปฏิบัติการ ผู้รับผิดชอบการดำเนินงาน ตัวชี้วัดตามคำรับรองการปฏิบัติราชการ ประจำปีงบประมาณ พ.ศ. 2559</vt:lpstr>
      <vt:lpstr>Outline of presentation</vt:lpstr>
      <vt:lpstr>ผลการดำเนินงานตาม คำรับรองการปฏิบัติราชการของสำนักงานคณะกรรมการการศึกษาขั้นพื้นฐาน</vt:lpstr>
      <vt:lpstr>ผลการดำเนินงานตัวชี้วัดตามคำรับรองการปฏิบัติราชการ (KRS) ของสำนักงานคณะกรรมการการศึกษาขั้นพื้นฐานที่ผ่านมา</vt:lpstr>
      <vt:lpstr>แผนภูมิ : ผลการดำเนินงานตัวชี้วัด ตามคำรับรองการปฏิบัติราชการ (KRS) ของ สพฐ.</vt:lpstr>
      <vt:lpstr>ผลการดำเนินงานตัวชี้วัดตามแผนปฏิบัติราชการ (ARS) ของ สำนักงานคณะกรรมการการศึกษาขั้นพื้นฐานที่ผ่านมา</vt:lpstr>
      <vt:lpstr>PowerPoint Presentation</vt:lpstr>
      <vt:lpstr>กรอบการประเมินผล ตามคำรับรองการปฏิบัติราชการ  ประจำปีงบประมาณ พ.ศ. 2558</vt:lpstr>
      <vt:lpstr>กรอบการประเมินผลการปฏิบัติราชการ  ประจำปีงบประมาณ พ.ศ. 2559</vt:lpstr>
      <vt:lpstr>ตัวชี้วัดตามคำรับรองการปฏิบัติราชการ ประจำปีงบประมาณ พ.ศ. 2559</vt:lpstr>
      <vt:lpstr>ตัวชี้วัดตามแผนปฏิบัติราชการ ประจำปีงบประมาณ พ.ศ. 2559</vt:lpstr>
      <vt:lpstr>กลยุทธ์ที่ 1 การพัฒนาคุณภาพผู้เรียนในระดับการศึกษาขั้นพื้นฐาน</vt:lpstr>
      <vt:lpstr>กลยุทธ์ที่ 2 การเพิ่มโอกาสการเข้าถึงบริการการศึกษาขั้นพื้นฐานให้ทั่วถึงครอบคลุมผู้เรียนให้ได้รับโอกาสในการพัฒนาเต็มตารมศักยภาพและมีคุณภาพ </vt:lpstr>
      <vt:lpstr>กลยุทธ์ที่ 3 การพัฒนาคุณภาพครูและบุคลากรทางการศึกษา</vt:lpstr>
      <vt:lpstr>กลยุทธ์ที่ 4 การพัฒนาระบบ การบริหารจัดการ</vt:lpstr>
      <vt:lpstr>ระบบรายงานผลตัวชี้วัดและ ระบบสนับสนุนการบริหารจัดการ  กลุ่มพัฒนาระบบบริหาร สำนักงานคณะกรรมการการศึกษาขั้นพื้นฐาน</vt:lpstr>
      <vt:lpstr>PowerPoint Presentation</vt:lpstr>
      <vt:lpstr>PowerPoint Presentation</vt:lpstr>
      <vt:lpstr>PowerPoint Presentation</vt:lpstr>
      <vt:lpstr>การจัดสรรสิ่งจูงใจ</vt:lpstr>
      <vt:lpstr>ปีงบประมาณ พ.ศ. 2557  สพท. ที่ได้ค่าคะแนนสูง</vt:lpstr>
      <vt:lpstr>การสร้างความตระหนักและให้ความสำคัญ</vt:lpstr>
      <vt:lpstr>ผลการปฏิบัติราชการตาม คำรับรองการปฏิบัติราชการ (KRS) ประจำปีงบประมาณ พ.ศ. 2558  ของสำนักงานเขตพื้นที่การศึกษาประถมศึกษา</vt:lpstr>
      <vt:lpstr>คะแนนเฉลี่ยรวม KRS (สพป.)</vt:lpstr>
      <vt:lpstr>ค่าคะแนน KRS ของ สพป. สูงสุด 15 อันดับ </vt:lpstr>
      <vt:lpstr>ค่าคะแนน KRS ของ สพป. ต่ำสุด 15 อันดับ </vt:lpstr>
      <vt:lpstr>ค่าคะแนน KRS ของ สพป. (ภาคใต้) สูงสุด 10 อันดับ </vt:lpstr>
      <vt:lpstr>ค่าคะแนน KRS ของ สพป. (ภาคใต้) ต่ำสุด 10 อันดับ </vt:lpstr>
      <vt:lpstr>สพป. ที่มีคะแนน KRS ก้าวกระโดด จากปี 2557 สูงที่สุด</vt:lpstr>
      <vt:lpstr>ผลการปฏิบัติราชการตาม คำรับรองการปฏิบัติราชการ (KRS) ประจำปีงบประมาณ พ.ศ. 2558  ของสำนักงานเขตพื้นที่การศึกษามัธยมศึกษา</vt:lpstr>
      <vt:lpstr>คะแนนเฉลี่ยรวม KRS (สพม.)</vt:lpstr>
      <vt:lpstr>ค่าคะแนน KRS ของ สพม. สูงสุด  5  อันดับ </vt:lpstr>
      <vt:lpstr>ค่าคะแนน KRS ของ สพม. ต่ำสุด  5  อันดับ </vt:lpstr>
      <vt:lpstr>สพม. ที่มีคะแนน KRS ก้าวกระโดด จากปี 2557 สูงที่สุด</vt:lpstr>
      <vt:lpstr>ผลการปฏิบัติราชการตาม แผนการปฏิบัติราชการ (ARS) ประจำปีงบประมาณ พ.ศ. 2558  ของสำนักงานเขตพื้นที่การศึกษาประถมศึกษา</vt:lpstr>
      <vt:lpstr>คะแนนเฉลี่ยรวม ARS (สพป.)</vt:lpstr>
      <vt:lpstr>ค่าคะแนน ARS ของ สพป. สูงสุด 15 อันดับ </vt:lpstr>
      <vt:lpstr>ค่าคะแนน ARS ของ สพป. ต่ำสุด 15 อันดับ </vt:lpstr>
      <vt:lpstr>ค่าคะแนน ARS ของ สพป. (ภาคใต้) สูงสุด 10 อันดับ </vt:lpstr>
      <vt:lpstr>ค่าคะแนน ARS ของ สพป. (ภาคใต้) ต่ำสุด 10 อันดับ </vt:lpstr>
      <vt:lpstr>สพป. ที่มีคะแนน ARS ก้าวกระโดด จากปี 2557 สูงที่สุด</vt:lpstr>
      <vt:lpstr>ผลการปฏิบัติราชการตาม แผนการปฏิบัติราชการ (ARS) ประจำปีงบประมาณ พ.ศ. 2558  ของสำนักงานเขตพื้นที่การศึกษามัธยมศึกษา</vt:lpstr>
      <vt:lpstr>คะแนนเฉลี่ยรวม ARS (สพม.)</vt:lpstr>
      <vt:lpstr>ค่าคะแนน ARS ของ สพม. สูงสุด  5  อันดับ </vt:lpstr>
      <vt:lpstr>ค่าคะแนน ARS ของ สพม. ต่ำสุด  5  อันดับ </vt:lpstr>
      <vt:lpstr>สพม. ที่มีคะแนน ARS ก้าวกระโดด จากปี 2557 สูงที่สุด</vt:lpstr>
      <vt:lpstr>ผลการปฏิบัติราชการตามคำรับรองการปฏิบัติราชการ  (KRS)  รวมกับผลการปฏิบัติราชการตามแผนปฏิบัติราชการ  (ARS) ประจำปีงบประมาณ พ.ศ. 2558 ของสำนักงานเขตพื้นที่การศึกษาประถมศึกษา</vt:lpstr>
      <vt:lpstr>คะแนนเฉลี่ยรวม KRS + ARS (สพป.)</vt:lpstr>
      <vt:lpstr>ค่าคะแนน KRS+ARS ของ สพป. สูงสุด 15 อันดับ </vt:lpstr>
      <vt:lpstr>ค่าคะแนน KRS+ARS ของ สพป. ต่ำสุด 15 อันดับ </vt:lpstr>
      <vt:lpstr>ค่าคะแนน KRS+ARS ของ สพป. (ภาคใต้) สูงสุด 10 อันดับ </vt:lpstr>
      <vt:lpstr>ค่าคะแนน KRS+ARS ของ สพป. (ภาคใต้) ต่ำสุด 10 อันดับ </vt:lpstr>
      <vt:lpstr>สพป. ที่มีคะแนน KRS+ARS ก้าวกระโดด  จากปี 2557 สูงที่สุด</vt:lpstr>
      <vt:lpstr>ผลการปฏิบัติราชการตามคำรับรองการปฏิบัติราชการ  (KRS)  รวมกับผลการปฏิบัติราชการตามแผนปฏิบัติราชการ  (ARS) ประจำปีงบประมาณ พ.ศ. 2558  ของสำนักงานเขตพื้นที่การศึกษามัธยมศึกษา</vt:lpstr>
      <vt:lpstr>คะแนนเฉลี่ยรวม KRS + ARS (สพม.)</vt:lpstr>
      <vt:lpstr>ค่าคะแนน KRS+ARS ของ สพม. สูงสุด  5  อันดับ </vt:lpstr>
      <vt:lpstr>ค่าคะแนน KRS+ARS ของ สพม. ต่ำสุด  5  อันดับ </vt:lpstr>
      <vt:lpstr>สพม. ที่มีคะแนน KRS+ARS ก้าวกระโดด  จากปี 2557 สูงที่สุด</vt:lpstr>
      <vt:lpstr>ค่าคะแนน KRS+ARS ของ สพท. (จังหวัดชายแดนใต้)</vt:lpstr>
      <vt:lpstr>Line Group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2013-02-05T07:00:08Z</dcterms:created>
  <dcterms:modified xsi:type="dcterms:W3CDTF">2016-02-29T06:09:20Z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